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theme/theme6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10" r:id="rId3"/>
    <p:sldMasterId id="2147483722" r:id="rId4"/>
    <p:sldMasterId id="2147483734" r:id="rId5"/>
    <p:sldMasterId id="2147483747" r:id="rId6"/>
    <p:sldMasterId id="2147483749" r:id="rId7"/>
    <p:sldMasterId id="2147483761" r:id="rId8"/>
    <p:sldMasterId id="2147483773" r:id="rId9"/>
  </p:sldMasterIdLst>
  <p:notesMasterIdLst>
    <p:notesMasterId r:id="rId41"/>
  </p:notesMasterIdLst>
  <p:handoutMasterIdLst>
    <p:handoutMasterId r:id="rId42"/>
  </p:handoutMasterIdLst>
  <p:sldIdLst>
    <p:sldId id="425" r:id="rId10"/>
    <p:sldId id="755" r:id="rId11"/>
    <p:sldId id="756" r:id="rId12"/>
    <p:sldId id="744" r:id="rId13"/>
    <p:sldId id="722" r:id="rId14"/>
    <p:sldId id="745" r:id="rId15"/>
    <p:sldId id="752" r:id="rId16"/>
    <p:sldId id="656" r:id="rId17"/>
    <p:sldId id="747" r:id="rId18"/>
    <p:sldId id="748" r:id="rId19"/>
    <p:sldId id="749" r:id="rId20"/>
    <p:sldId id="660" r:id="rId21"/>
    <p:sldId id="698" r:id="rId22"/>
    <p:sldId id="740" r:id="rId23"/>
    <p:sldId id="708" r:id="rId24"/>
    <p:sldId id="701" r:id="rId25"/>
    <p:sldId id="705" r:id="rId26"/>
    <p:sldId id="742" r:id="rId27"/>
    <p:sldId id="667" r:id="rId28"/>
    <p:sldId id="710" r:id="rId29"/>
    <p:sldId id="757" r:id="rId30"/>
    <p:sldId id="758" r:id="rId31"/>
    <p:sldId id="754" r:id="rId32"/>
    <p:sldId id="759" r:id="rId33"/>
    <p:sldId id="751" r:id="rId34"/>
    <p:sldId id="760" r:id="rId35"/>
    <p:sldId id="761" r:id="rId36"/>
    <p:sldId id="762" r:id="rId37"/>
    <p:sldId id="763" r:id="rId38"/>
    <p:sldId id="764" r:id="rId39"/>
    <p:sldId id="765" r:id="rId40"/>
  </p:sldIdLst>
  <p:sldSz cx="9144000" cy="6858000" type="screen4x3"/>
  <p:notesSz cx="6858000" cy="994568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28F0977-9A08-41F9-81B0-4D093A00FAD0}">
          <p14:sldIdLst>
            <p14:sldId id="425"/>
            <p14:sldId id="755"/>
            <p14:sldId id="756"/>
            <p14:sldId id="744"/>
            <p14:sldId id="722"/>
            <p14:sldId id="745"/>
            <p14:sldId id="752"/>
          </p14:sldIdLst>
        </p14:section>
        <p14:section name="ประเด็นข้อคำถาม" id="{E90AE386-B363-444E-9103-C2AF400BF075}">
          <p14:sldIdLst>
            <p14:sldId id="656"/>
            <p14:sldId id="747"/>
            <p14:sldId id="748"/>
            <p14:sldId id="749"/>
            <p14:sldId id="660"/>
            <p14:sldId id="698"/>
            <p14:sldId id="740"/>
            <p14:sldId id="708"/>
            <p14:sldId id="701"/>
            <p14:sldId id="705"/>
            <p14:sldId id="742"/>
            <p14:sldId id="667"/>
          </p14:sldIdLst>
        </p14:section>
        <p14:section name="แนวทาง และขั้นตอน" id="{0718B526-BB0A-4B4B-B404-408BF7906E41}">
          <p14:sldIdLst>
            <p14:sldId id="710"/>
            <p14:sldId id="757"/>
            <p14:sldId id="758"/>
            <p14:sldId id="754"/>
          </p14:sldIdLst>
        </p14:section>
        <p14:section name="ปฏิทิน" id="{37C1FFD9-31DA-43C8-8B77-7E70304E542C}">
          <p14:sldIdLst>
            <p14:sldId id="759"/>
            <p14:sldId id="751"/>
          </p14:sldIdLst>
        </p14:section>
        <p14:section name="last page" id="{4A678D4B-8228-4C98-AB18-A1560C360026}">
          <p14:sldIdLst>
            <p14:sldId id="760"/>
            <p14:sldId id="761"/>
            <p14:sldId id="762"/>
            <p14:sldId id="763"/>
            <p14:sldId id="764"/>
            <p14:sldId id="765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ampiknik piknik" initials="ip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5B9BD5"/>
    <a:srgbClr val="E1D9FD"/>
    <a:srgbClr val="C5E0B4"/>
    <a:srgbClr val="CC00FF"/>
    <a:srgbClr val="FF3300"/>
    <a:srgbClr val="003399"/>
    <a:srgbClr val="0091FE"/>
    <a:srgbClr val="2E2E9C"/>
    <a:srgbClr val="5826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18" autoAdjust="0"/>
    <p:restoredTop sz="88020" autoAdjust="0"/>
  </p:normalViewPr>
  <p:slideViewPr>
    <p:cSldViewPr snapToGrid="0">
      <p:cViewPr>
        <p:scale>
          <a:sx n="70" d="100"/>
          <a:sy n="70" d="100"/>
        </p:scale>
        <p:origin x="-132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71908" cy="498000"/>
          </a:xfrm>
          <a:prstGeom prst="rect">
            <a:avLst/>
          </a:prstGeom>
        </p:spPr>
        <p:txBody>
          <a:bodyPr vert="horz" lIns="91176" tIns="45588" rIns="91176" bIns="45588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89" y="3"/>
            <a:ext cx="2971908" cy="498000"/>
          </a:xfrm>
          <a:prstGeom prst="rect">
            <a:avLst/>
          </a:prstGeom>
        </p:spPr>
        <p:txBody>
          <a:bodyPr vert="horz" lIns="91176" tIns="45588" rIns="91176" bIns="45588" rtlCol="0"/>
          <a:lstStyle>
            <a:lvl1pPr algn="r">
              <a:defRPr sz="1200"/>
            </a:lvl1pPr>
          </a:lstStyle>
          <a:p>
            <a:fld id="{57DBEC10-2076-4D6C-A119-AE110CFCFAAC}" type="datetimeFigureOut">
              <a:rPr lang="th-TH" smtClean="0"/>
              <a:pPr/>
              <a:t>18/03/63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7690"/>
            <a:ext cx="2971908" cy="498000"/>
          </a:xfrm>
          <a:prstGeom prst="rect">
            <a:avLst/>
          </a:prstGeom>
        </p:spPr>
        <p:txBody>
          <a:bodyPr vert="horz" lIns="91176" tIns="45588" rIns="91176" bIns="45588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89" y="9447690"/>
            <a:ext cx="2971908" cy="498000"/>
          </a:xfrm>
          <a:prstGeom prst="rect">
            <a:avLst/>
          </a:prstGeom>
        </p:spPr>
        <p:txBody>
          <a:bodyPr vert="horz" lIns="91176" tIns="45588" rIns="91176" bIns="45588" rtlCol="0" anchor="b"/>
          <a:lstStyle>
            <a:lvl1pPr algn="r">
              <a:defRPr sz="1200"/>
            </a:lvl1pPr>
          </a:lstStyle>
          <a:p>
            <a:fld id="{1271A6C7-01AD-4898-A69F-F21E51C1170E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92393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6"/>
            <a:ext cx="2971800" cy="499011"/>
          </a:xfrm>
          <a:prstGeom prst="rect">
            <a:avLst/>
          </a:prstGeom>
        </p:spPr>
        <p:txBody>
          <a:bodyPr vert="horz" lIns="91769" tIns="45884" rIns="91769" bIns="45884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21" y="6"/>
            <a:ext cx="2971800" cy="499011"/>
          </a:xfrm>
          <a:prstGeom prst="rect">
            <a:avLst/>
          </a:prstGeom>
        </p:spPr>
        <p:txBody>
          <a:bodyPr vert="horz" lIns="91769" tIns="45884" rIns="91769" bIns="45884" rtlCol="0"/>
          <a:lstStyle>
            <a:lvl1pPr algn="r">
              <a:defRPr sz="1200"/>
            </a:lvl1pPr>
          </a:lstStyle>
          <a:p>
            <a:fld id="{89B3FE29-7ED5-489A-A98F-03A3072594B9}" type="datetimeFigureOut">
              <a:rPr lang="th-TH" smtClean="0"/>
              <a:pPr/>
              <a:t>18/03/63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43013"/>
            <a:ext cx="44735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69" tIns="45884" rIns="91769" bIns="45884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86368"/>
            <a:ext cx="5486400" cy="3916115"/>
          </a:xfrm>
          <a:prstGeom prst="rect">
            <a:avLst/>
          </a:prstGeom>
        </p:spPr>
        <p:txBody>
          <a:bodyPr vert="horz" lIns="91769" tIns="45884" rIns="91769" bIns="458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9446684"/>
            <a:ext cx="2971800" cy="499010"/>
          </a:xfrm>
          <a:prstGeom prst="rect">
            <a:avLst/>
          </a:prstGeom>
        </p:spPr>
        <p:txBody>
          <a:bodyPr vert="horz" lIns="91769" tIns="45884" rIns="91769" bIns="45884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21" y="9446684"/>
            <a:ext cx="2971800" cy="499010"/>
          </a:xfrm>
          <a:prstGeom prst="rect">
            <a:avLst/>
          </a:prstGeom>
        </p:spPr>
        <p:txBody>
          <a:bodyPr vert="horz" lIns="91769" tIns="45884" rIns="91769" bIns="45884" rtlCol="0" anchor="b"/>
          <a:lstStyle>
            <a:lvl1pPr algn="r">
              <a:defRPr sz="1200"/>
            </a:lvl1pPr>
          </a:lstStyle>
          <a:p>
            <a:fld id="{2964C197-F2EC-4792-88B0-A8B72B8392B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54507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cs typeface="Cordia New" panose="020B0304020202020204" pitchFamily="34" charset="-34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5627" indent="-28678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7119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5965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64811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23660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82506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41352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900198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</a:pPr>
            <a:fld id="{834FB40E-74E3-411B-B5AC-2B5720E25B93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881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cs typeface="Cordia New" panose="020B0304020202020204" pitchFamily="34" charset="-34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5627" indent="-28678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7119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5965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64811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23660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82506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41352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900198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</a:pPr>
            <a:fld id="{834FB40E-74E3-411B-B5AC-2B5720E25B93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881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cs typeface="Cordia New" panose="020B0304020202020204" pitchFamily="34" charset="-34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5627" indent="-28678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7119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5965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64811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23660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82506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41352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900198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</a:pPr>
            <a:fld id="{834FB40E-74E3-411B-B5AC-2B5720E25B93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881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C197-F2EC-4792-88B0-A8B72B8392B3}" type="slidenum">
              <a:rPr lang="th-TH" smtClean="0"/>
              <a:pPr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00193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43013"/>
            <a:ext cx="4476750" cy="3357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B609E-5924-4E04-8B3A-7003D9F66A38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4951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B31E0-6CE3-4605-8C47-82B3E557133F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034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5B31E0-6CE3-4605-8C47-82B3E557133F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030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C197-F2EC-4792-88B0-A8B72B8392B3}" type="slidenum">
              <a:rPr lang="th-TH" smtClean="0"/>
              <a:pPr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107342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C197-F2EC-4792-88B0-A8B72B8392B3}" type="slidenum">
              <a:rPr lang="th-TH" smtClean="0"/>
              <a:pPr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01343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D160B-8FB6-4A5E-B033-DF3A98AC4955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067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th-TH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D160B-8FB6-4A5E-B033-DF3A98AC4955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145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05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276D9-07BA-4277-8278-02A6ABD8A3E5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5369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C197-F2EC-4792-88B0-A8B72B8392B3}" type="slidenum">
              <a:rPr lang="th-TH" smtClean="0">
                <a:solidFill>
                  <a:prstClr val="black"/>
                </a:solidFill>
              </a:rPr>
              <a:pPr/>
              <a:t>15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1032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D160B-8FB6-4A5E-B033-DF3A98AC4955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8972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C197-F2EC-4792-88B0-A8B72B8392B3}" type="slidenum">
              <a:rPr lang="th-TH" smtClean="0">
                <a:solidFill>
                  <a:prstClr val="black"/>
                </a:solidFill>
              </a:rPr>
              <a:pPr/>
              <a:t>17</a:t>
            </a:fld>
            <a:endParaRPr lang="th-T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1384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D160B-8FB6-4A5E-B033-DF3A98AC4955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419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5D160B-8FB6-4A5E-B033-DF3A98AC4955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225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cs typeface="Cordia New" panose="020B0304020202020204" pitchFamily="34" charset="-34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5627" indent="-28678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7119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5965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64811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23660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82506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41352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900198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</a:pPr>
            <a:fld id="{834FB40E-74E3-411B-B5AC-2B5720E25B93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8816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C197-F2EC-4792-88B0-A8B72B8392B3}" type="slidenum">
              <a:rPr lang="th-TH" smtClean="0"/>
              <a:pPr/>
              <a:t>23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4027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cs typeface="Cordia New" panose="020B0304020202020204" pitchFamily="34" charset="-34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5627" indent="-28678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7119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5965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64811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23660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82506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41352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900198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</a:pPr>
            <a:fld id="{834FB40E-74E3-411B-B5AC-2B5720E25B93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8816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cs typeface="Cordia New" panose="020B0304020202020204" pitchFamily="34" charset="-34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5627" indent="-28678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7119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5965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64811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23660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82506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41352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900198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</a:pPr>
            <a:fld id="{834FB40E-74E3-411B-B5AC-2B5720E25B93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26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8816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cs typeface="Cordia New" panose="020B0304020202020204" pitchFamily="34" charset="-34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5627" indent="-28678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7119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5965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64811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23660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82506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41352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900198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</a:pPr>
            <a:fld id="{834FB40E-74E3-411B-B5AC-2B5720E25B93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29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881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cs typeface="Cordia New" panose="020B0304020202020204" pitchFamily="34" charset="-34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5627" indent="-28678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7119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5965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64811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23660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82506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41352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900198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</a:pPr>
            <a:fld id="{834FB40E-74E3-411B-B5AC-2B5720E25B93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30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8816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>
              <a:cs typeface="Cordia New" panose="020B0304020202020204" pitchFamily="34" charset="-34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5627" indent="-28678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7119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5965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64811" indent="-229423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23660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82506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41352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900198" indent="-229423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spcBef>
                <a:spcPct val="0"/>
              </a:spcBef>
            </a:pPr>
            <a:fld id="{834FB40E-74E3-411B-B5AC-2B5720E25B93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31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881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8559-0A87-4C92-B687-D2BAAEC3655A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0" y="2553183"/>
            <a:ext cx="9139533" cy="16868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lIns="91373" tIns="45688" rIns="91373" bIns="45688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14" name="Line 31"/>
          <p:cNvSpPr>
            <a:spLocks noChangeShapeType="1"/>
          </p:cNvSpPr>
          <p:nvPr userDrawn="1"/>
        </p:nvSpPr>
        <p:spPr bwMode="auto">
          <a:xfrm>
            <a:off x="0" y="4334995"/>
            <a:ext cx="9144000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15" name="Line 31"/>
          <p:cNvSpPr>
            <a:spLocks noChangeShapeType="1"/>
          </p:cNvSpPr>
          <p:nvPr userDrawn="1"/>
        </p:nvSpPr>
        <p:spPr bwMode="auto">
          <a:xfrm>
            <a:off x="0" y="2464277"/>
            <a:ext cx="9144000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857" y="5912526"/>
            <a:ext cx="961817" cy="80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711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CA53B-4F68-405D-ABC7-6DFAA2D38FAF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58678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550C9-256A-454A-AF33-F3235A61F350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66554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8337-73B7-47DF-A020-0AE8BA9D239C}" type="datetime1">
              <a:rPr lang="th-TH" smtClean="0"/>
              <a:t>18/03/63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67107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B7B4-8097-47D5-875F-CE6393FB9039}" type="datetime1">
              <a:rPr lang="th-TH" smtClean="0"/>
              <a:t>18/03/63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1844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3C4D0-4753-4B5F-B268-A81821E38971}" type="datetime1">
              <a:rPr lang="th-TH" smtClean="0"/>
              <a:t>18/03/63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05134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8D35-4947-42E0-AD09-E102D1FEDAA1}" type="datetime1">
              <a:rPr lang="th-TH" smtClean="0"/>
              <a:t>18/03/63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7710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6F38-AC4D-4609-8B32-31032003FF2D}" type="datetime1">
              <a:rPr lang="th-TH" smtClean="0"/>
              <a:t>18/03/63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40862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07B5-292F-4F9C-9109-3F3A60B3C663}" type="datetime1">
              <a:rPr lang="th-TH" smtClean="0"/>
              <a:t>18/03/63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92310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C71AE-E666-4AEE-915B-5D40A46816B8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981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5B06-0F89-41BF-9E9F-B5AF590995F7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961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31"/>
          <p:cNvSpPr>
            <a:spLocks noChangeShapeType="1"/>
          </p:cNvSpPr>
          <p:nvPr userDrawn="1"/>
        </p:nvSpPr>
        <p:spPr bwMode="auto">
          <a:xfrm>
            <a:off x="0" y="4011534"/>
            <a:ext cx="9148467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467" y="3259762"/>
            <a:ext cx="9144000" cy="6805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2E2E9C"/>
                </a:solidFill>
              </a:rPr>
              <a:t>BETTER</a:t>
            </a:r>
            <a:r>
              <a:rPr lang="en-US" sz="2000" b="1" baseline="0" dirty="0">
                <a:solidFill>
                  <a:srgbClr val="2E2E9C"/>
                </a:solidFill>
              </a:rPr>
              <a:t> GOVERNANCE, HAPPIER CITIZENS</a:t>
            </a:r>
            <a:endParaRPr lang="th-TH" sz="4000" b="1" dirty="0">
              <a:solidFill>
                <a:srgbClr val="2E2E9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414" y="2092967"/>
            <a:ext cx="1302570" cy="109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20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9F68-597E-430B-B324-8F3547E04A79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A9F2-2492-46A5-87B6-CCF9E90923B1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98821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6B01A-CBCA-4917-96FB-D41A53E12668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A9F2-2492-46A5-87B6-CCF9E90923B1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86842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6E1D0-11D4-40B8-AA17-12401EF842CD}" type="datetime1">
              <a:rPr lang="th-TH" smtClean="0"/>
              <a:t>18/03/63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A9F2-2492-46A5-87B6-CCF9E90923B1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644370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652D4-173C-4FA4-977A-719558B4B362}" type="datetime1">
              <a:rPr lang="th-TH" smtClean="0"/>
              <a:t>18/03/63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A9F2-2492-46A5-87B6-CCF9E90923B1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0470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DCE10-083B-4FC7-A71A-1BFC20DB847D}" type="datetime1">
              <a:rPr lang="th-TH" smtClean="0"/>
              <a:t>18/03/63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A9F2-2492-46A5-87B6-CCF9E90923B1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938946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A1E4B-1827-450E-A177-83258C1ED90B}" type="datetime1">
              <a:rPr lang="th-TH" smtClean="0"/>
              <a:t>18/03/63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A9F2-2492-46A5-87B6-CCF9E90923B1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4576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F5F6-526C-499C-97BF-B36F6D31B620}" type="datetime1">
              <a:rPr lang="th-TH" smtClean="0"/>
              <a:t>18/03/63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A9F2-2492-46A5-87B6-CCF9E90923B1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683252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A0788-EF7A-4C09-B93E-BD4D29106D20}" type="datetime1">
              <a:rPr lang="th-TH" smtClean="0"/>
              <a:t>18/03/63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A9F2-2492-46A5-87B6-CCF9E90923B1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959912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873AC-E027-4E03-BAF9-BD98649FE61C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A9F2-2492-46A5-87B6-CCF9E90923B1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362002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BE14-F645-456A-AD2C-4923D4B9CA73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27A9F2-2492-46A5-87B6-CCF9E90923B1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19888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20945B5-1B06-4C0A-BFBF-E55E2244BF5D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40563" y="6356350"/>
            <a:ext cx="2057400" cy="365125"/>
          </a:xfrm>
        </p:spPr>
        <p:txBody>
          <a:bodyPr/>
          <a:lstStyle>
            <a:lvl1pPr eaLnBrk="0" hangingPunct="0">
              <a:defRPr>
                <a:solidFill>
                  <a:srgbClr val="3B3838"/>
                </a:solidFill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fld id="{DF98F716-349F-430D-B1E7-8AB17CA96719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6915751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DBEE5E92-97A9-4138-828C-DA39F8971FED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356350"/>
            <a:ext cx="2057400" cy="365125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846CFC2-BE73-481F-B3A5-85523086F3E1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671220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0695A36-B8E3-4717-8991-891C93CCD0C2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356350"/>
            <a:ext cx="2057400" cy="365125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3CE4875-FBFE-4105-9F8F-C0471E9AF61C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5088872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D7B370A-7356-404C-9A22-70DB73A6F6FB}" type="datetime1">
              <a:rPr lang="th-TH" smtClean="0"/>
              <a:t>18/03/63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0E84137-A909-422A-AB6E-72A34D1ACB73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40503045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0577F489-9374-4923-81F1-0124F6E86B33}" type="datetime1">
              <a:rPr lang="th-TH" smtClean="0"/>
              <a:t>18/03/63</a:t>
            </a:fld>
            <a:endParaRPr lang="th-TH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4F1E249-FE9B-40CC-8A1E-DE2A168F8745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5468347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63B40D78-ED32-4D2F-9B87-2270A7D52774}" type="datetime1">
              <a:rPr lang="th-TH" smtClean="0"/>
              <a:t>18/03/63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31038" y="6356350"/>
            <a:ext cx="2057400" cy="365125"/>
          </a:xfr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9B443783-53CC-408B-BFF8-C34D7EDFA77A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24314584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F1234CCA-BA88-49EB-8478-6A7B6E65F517}" type="datetime1">
              <a:rPr lang="th-TH" smtClean="0"/>
              <a:t>18/03/63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9925" y="6356350"/>
            <a:ext cx="2057400" cy="365125"/>
          </a:xfrm>
        </p:spPr>
        <p:txBody>
          <a:bodyPr/>
          <a:lstStyle>
            <a:lvl1pPr eaLnBrk="0" hangingPunct="0">
              <a:defRPr sz="1000">
                <a:latin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fld id="{78C4FC67-E36D-458E-BC27-A170CA27DBEB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1225436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1B1BFDEF-9D85-4A2E-A6F7-E7CF76747643}" type="datetime1">
              <a:rPr lang="th-TH" smtClean="0"/>
              <a:t>18/03/63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3CD6FBD-B800-4E1F-A9AF-B99F7CC36687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6357801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3277A598-E8F7-411C-9C09-5EBCC47C12BC}" type="datetime1">
              <a:rPr lang="th-TH" smtClean="0"/>
              <a:t>18/03/63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DDA2FDF-B7DC-478F-B8D0-4F2A4E4552DF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94566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587119E8-1C7C-445D-8BC6-08E6916230E8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B624FBBD-AA14-4293-916B-7B9E49E2EB35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36937473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CB93BB31-FD1F-4191-8187-7DCD345D3346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2223CF73-A316-4EE1-A328-EB70FC1D6FB1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  <p:extLst>
      <p:ext uri="{BB962C8B-B14F-4D97-AF65-F5344CB8AC3E}">
        <p14:creationId xmlns:p14="http://schemas.microsoft.com/office/powerpoint/2010/main" val="19570337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31"/>
          <p:cNvSpPr>
            <a:spLocks noChangeShapeType="1"/>
          </p:cNvSpPr>
          <p:nvPr userDrawn="1"/>
        </p:nvSpPr>
        <p:spPr bwMode="auto">
          <a:xfrm>
            <a:off x="0" y="4475361"/>
            <a:ext cx="9148467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" charset="0"/>
              <a:ea typeface="+mn-ea"/>
              <a:cs typeface="Angsana New" charset="-34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467" y="3286539"/>
            <a:ext cx="9144000" cy="10154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2E2E9C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rPr>
              <a:t>พัฒนาระบบราชการ เพื่อชีวิตที่ดีขึ้นของประชาชน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2E2E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E2E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GOOD  GOVERNANCE  FOR  BETTER  LIFE</a:t>
            </a:r>
            <a:endParaRPr kumimoji="0" lang="th-TH" sz="4000" b="1" i="0" u="none" strike="noStrike" kern="1200" cap="none" spc="0" normalizeH="0" baseline="0" noProof="0" dirty="0">
              <a:ln>
                <a:noFill/>
              </a:ln>
              <a:solidFill>
                <a:srgbClr val="2E2E9C"/>
              </a:solidFill>
              <a:effectLst/>
              <a:uLnTx/>
              <a:uFillTx/>
              <a:latin typeface="Calibri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414" y="2092967"/>
            <a:ext cx="1302570" cy="109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560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5A7C-06C4-4A82-8C01-E24ADFBFF261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8210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0B763-AF98-4D0E-BE78-9831FA64DF5B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9599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21D98-FE83-48A5-ACE5-F6753AFA67B6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5518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F9144-9129-4760-87DC-4AB4DCF98385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074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7F423-2F14-4495-AB08-70FEB4792628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897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17436-B699-40A8-93C5-6850F42CFA6F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3713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35D21-C0F7-4041-A135-AE5CDD9B5BCD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1902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938E6-C364-4936-B14F-5C4C0A5DCC8E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6015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8EB1B-C470-46A7-878B-E868775AAB4E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1003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BCA01-6634-48C5-A641-2A9CACFF23CA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9052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0185E-0AA0-46ED-BA34-D2DAC942B50A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5369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3C5F3-6E85-4A42-A0A1-1F4F7A0D0535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1580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56E30-F127-4E52-9679-6DE5786F2320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7274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F9E1F-DD95-4935-84CD-639B8DD74460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3882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654C1-C0D9-4A4F-9446-94FE34B863A5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8595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34D2E-9DE3-4D5A-9734-EA776C41A203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6527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F18A-968B-494F-846F-A6ECD13CD403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5632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82ACF-7529-47A4-91CE-299A020B5AA7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21033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43E86-9DEF-4F71-870E-192D826C3D34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4451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A6919-B185-42E2-81D3-45B7CC6CD566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7531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497A6-2E51-41F2-9924-11662D9DC56A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18560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82CE3-206E-4C72-BB53-2CBB9AB6F4BC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74728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31"/>
          <p:cNvSpPr>
            <a:spLocks noChangeShapeType="1"/>
          </p:cNvSpPr>
          <p:nvPr userDrawn="1"/>
        </p:nvSpPr>
        <p:spPr bwMode="auto">
          <a:xfrm>
            <a:off x="0" y="4475361"/>
            <a:ext cx="9148467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467" y="3286539"/>
            <a:ext cx="9144000" cy="10154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th-TH" b="1" dirty="0">
                <a:solidFill>
                  <a:srgbClr val="2E2E9C"/>
                </a:solidFill>
              </a:rPr>
              <a:t>พัฒนาระบบราชการ เพื่อชีวิตที่ดีขึ้นของประชาชน</a:t>
            </a:r>
            <a:endParaRPr lang="en-US" b="1" dirty="0">
              <a:solidFill>
                <a:srgbClr val="2E2E9C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2000" b="1" dirty="0">
                <a:solidFill>
                  <a:srgbClr val="2E2E9C"/>
                </a:solidFill>
              </a:rPr>
              <a:t>GOOD  GOVERNANCE  FOR  BETTER  LIFE</a:t>
            </a:r>
            <a:endParaRPr lang="th-TH" sz="4000" b="1" dirty="0">
              <a:solidFill>
                <a:srgbClr val="2E2E9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414" y="2092967"/>
            <a:ext cx="1302570" cy="109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3309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8559-0A87-4C92-B687-D2BAAEC3655A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0" y="2553183"/>
            <a:ext cx="9139533" cy="16868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lIns="91373" tIns="45688" rIns="91373" bIns="45688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14" name="Line 31"/>
          <p:cNvSpPr>
            <a:spLocks noChangeShapeType="1"/>
          </p:cNvSpPr>
          <p:nvPr userDrawn="1"/>
        </p:nvSpPr>
        <p:spPr bwMode="auto">
          <a:xfrm>
            <a:off x="0" y="4334995"/>
            <a:ext cx="9144000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15" name="Line 31"/>
          <p:cNvSpPr>
            <a:spLocks noChangeShapeType="1"/>
          </p:cNvSpPr>
          <p:nvPr userDrawn="1"/>
        </p:nvSpPr>
        <p:spPr bwMode="auto">
          <a:xfrm>
            <a:off x="0" y="2464277"/>
            <a:ext cx="9144000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857" y="5912526"/>
            <a:ext cx="961817" cy="80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192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CA53B-4F68-405D-ABC7-6DFAA2D38FAF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896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550C9-256A-454A-AF33-F3235A61F350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4660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8337-73B7-47DF-A020-0AE8BA9D239C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5659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B7B4-8097-47D5-875F-CE6393FB9039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8851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3C4D0-4753-4B5F-B268-A81821E38971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8051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8D35-4947-42E0-AD09-E102D1FEDAA1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76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6F38-AC4D-4609-8B32-31032003FF2D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3490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07B5-292F-4F9C-9109-3F3A60B3C663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0278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C71AE-E666-4AEE-915B-5D40A46816B8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8941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5B06-0F89-41BF-9E9F-B5AF590995F7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59461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8559-0A87-4C92-B687-D2BAAEC3655A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0" y="2553183"/>
            <a:ext cx="9139533" cy="16868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lIns="91373" tIns="45688" rIns="91373" bIns="45688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14" name="Line 31"/>
          <p:cNvSpPr>
            <a:spLocks noChangeShapeType="1"/>
          </p:cNvSpPr>
          <p:nvPr userDrawn="1"/>
        </p:nvSpPr>
        <p:spPr bwMode="auto">
          <a:xfrm>
            <a:off x="0" y="4334995"/>
            <a:ext cx="9144000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15" name="Line 31"/>
          <p:cNvSpPr>
            <a:spLocks noChangeShapeType="1"/>
          </p:cNvSpPr>
          <p:nvPr userDrawn="1"/>
        </p:nvSpPr>
        <p:spPr bwMode="auto">
          <a:xfrm>
            <a:off x="0" y="2464277"/>
            <a:ext cx="9144000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857" y="5912526"/>
            <a:ext cx="961817" cy="80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8632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CA53B-4F68-405D-ABC7-6DFAA2D38FAF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65974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550C9-256A-454A-AF33-F3235A61F350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56753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8337-73B7-47DF-A020-0AE8BA9D239C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3680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B7B4-8097-47D5-875F-CE6393FB9039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3340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3C4D0-4753-4B5F-B268-A81821E38971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97686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8D35-4947-42E0-AD09-E102D1FEDAA1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08548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6F38-AC4D-4609-8B32-31032003FF2D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61222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07B5-292F-4F9C-9109-3F3A60B3C663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20606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C71AE-E666-4AEE-915B-5D40A46816B8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71131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5B06-0F89-41BF-9E9F-B5AF590995F7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0051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28559-0A87-4C92-B687-D2BAAEC3655A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0" y="2553183"/>
            <a:ext cx="9139533" cy="16868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lIns="91373" tIns="45688" rIns="91373" bIns="45688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14" name="Line 31"/>
          <p:cNvSpPr>
            <a:spLocks noChangeShapeType="1"/>
          </p:cNvSpPr>
          <p:nvPr userDrawn="1"/>
        </p:nvSpPr>
        <p:spPr bwMode="auto">
          <a:xfrm>
            <a:off x="0" y="4334995"/>
            <a:ext cx="9144000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15" name="Line 31"/>
          <p:cNvSpPr>
            <a:spLocks noChangeShapeType="1"/>
          </p:cNvSpPr>
          <p:nvPr userDrawn="1"/>
        </p:nvSpPr>
        <p:spPr bwMode="auto">
          <a:xfrm>
            <a:off x="0" y="2464277"/>
            <a:ext cx="9144000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857" y="5912526"/>
            <a:ext cx="961817" cy="80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16040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CA53B-4F68-405D-ABC7-6DFAA2D38FAF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24413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550C9-256A-454A-AF33-F3235A61F350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9145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8337-73B7-47DF-A020-0AE8BA9D239C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0757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2B7B4-8097-47D5-875F-CE6393FB9039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62137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3C4D0-4753-4B5F-B268-A81821E38971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2054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8D35-4947-42E0-AD09-E102D1FEDAA1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12689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26F38-AC4D-4609-8B32-31032003FF2D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82534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F07B5-292F-4F9C-9109-3F3A60B3C663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0150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C71AE-E666-4AEE-915B-5D40A46816B8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41282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5B06-0F89-41BF-9E9F-B5AF590995F7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3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AD644-79F7-44F3-98A5-13513EF43EE7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CE093-0AC2-4D13-B92F-1971B0C04253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3794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B1489-A87B-4586-935D-B27602F73BC7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7A9F2-2492-46A5-87B6-CCF9E90923B1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754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h-TH"/>
              <a:t>Click to edit Master text styles</a:t>
            </a:r>
          </a:p>
          <a:p>
            <a:pPr lvl="1"/>
            <a:r>
              <a:rPr lang="en-US" altLang="th-TH"/>
              <a:t>Second level</a:t>
            </a:r>
          </a:p>
          <a:p>
            <a:pPr lvl="2"/>
            <a:r>
              <a:rPr lang="en-US" altLang="th-TH"/>
              <a:t>Third level</a:t>
            </a:r>
          </a:p>
          <a:p>
            <a:pPr lvl="3"/>
            <a:r>
              <a:rPr lang="en-US" altLang="th-TH"/>
              <a:t>Fourth level</a:t>
            </a:r>
          </a:p>
          <a:p>
            <a:pPr lvl="4"/>
            <a:r>
              <a:rPr lang="en-US" altLang="th-TH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0E22A0-958A-47EA-A18F-8A056CC1C307}" type="datetime1">
              <a:rPr lang="th-TH" smtClean="0"/>
              <a:t>18/03/63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86FD1F-F7EA-4CA6-B359-CCFFFAF65F13}" type="slidenum">
              <a:rPr lang="th-TH" altLang="th-TH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 altLang="th-TH"/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4763" y="44450"/>
            <a:ext cx="9139237" cy="62071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lIns="91373" tIns="45688" rIns="91373" bIns="45688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5128" name="Line 31"/>
          <p:cNvSpPr>
            <a:spLocks noChangeShapeType="1"/>
          </p:cNvSpPr>
          <p:nvPr userDrawn="1"/>
        </p:nvSpPr>
        <p:spPr bwMode="auto">
          <a:xfrm>
            <a:off x="0" y="681038"/>
            <a:ext cx="9148763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5129" name="Line 31"/>
          <p:cNvSpPr>
            <a:spLocks noChangeShapeType="1"/>
          </p:cNvSpPr>
          <p:nvPr userDrawn="1"/>
        </p:nvSpPr>
        <p:spPr bwMode="auto">
          <a:xfrm>
            <a:off x="0" y="19050"/>
            <a:ext cx="9148763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ngsana New" panose="02020603050405020304" pitchFamily="18" charset="-34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82550" y="190500"/>
            <a:ext cx="7842250" cy="381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3" name="Picture 2" descr="C:\Users\ASUS\Desktop\1480833538801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402320" y="51351"/>
            <a:ext cx="699062" cy="5878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64147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46" r:id="rId12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cs typeface="Angsana New" pitchFamily="18" charset="-34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cs typeface="Angsana New" pitchFamily="18" charset="-34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cs typeface="Angsana New" pitchFamily="18" charset="-34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cs typeface="Angsana New" pitchFamily="18" charset="-34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0">
              <a:schemeClr val="accent3">
                <a:lumMod val="0"/>
                <a:lumOff val="100000"/>
              </a:scheme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DB611-0B24-410B-B2DA-AD474DC99260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4467" y="43949"/>
            <a:ext cx="9139533" cy="620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lIns="91373" tIns="45688" rIns="91373" bIns="45688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8" name="Line 31"/>
          <p:cNvSpPr>
            <a:spLocks noChangeShapeType="1"/>
          </p:cNvSpPr>
          <p:nvPr userDrawn="1"/>
        </p:nvSpPr>
        <p:spPr bwMode="auto">
          <a:xfrm>
            <a:off x="0" y="680521"/>
            <a:ext cx="9148467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9" name="Line 31"/>
          <p:cNvSpPr>
            <a:spLocks noChangeShapeType="1"/>
          </p:cNvSpPr>
          <p:nvPr userDrawn="1"/>
        </p:nvSpPr>
        <p:spPr bwMode="auto">
          <a:xfrm>
            <a:off x="0" y="19813"/>
            <a:ext cx="9148467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82550" y="191022"/>
            <a:ext cx="7842250" cy="381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194" y="80928"/>
            <a:ext cx="606256" cy="50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13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4BB0F-321A-46F2-B188-75802FCA6C50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4467" y="43949"/>
            <a:ext cx="9139533" cy="620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lIns="91373" tIns="45688" rIns="91373" bIns="45688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8" name="Line 31"/>
          <p:cNvSpPr>
            <a:spLocks noChangeShapeType="1"/>
          </p:cNvSpPr>
          <p:nvPr userDrawn="1"/>
        </p:nvSpPr>
        <p:spPr bwMode="auto">
          <a:xfrm>
            <a:off x="0" y="680521"/>
            <a:ext cx="9148467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9" name="Line 31"/>
          <p:cNvSpPr>
            <a:spLocks noChangeShapeType="1"/>
          </p:cNvSpPr>
          <p:nvPr userDrawn="1"/>
        </p:nvSpPr>
        <p:spPr bwMode="auto">
          <a:xfrm>
            <a:off x="0" y="19813"/>
            <a:ext cx="9148467" cy="0"/>
          </a:xfrm>
          <a:prstGeom prst="line">
            <a:avLst/>
          </a:prstGeom>
          <a:noFill/>
          <a:ln w="76200">
            <a:solidFill>
              <a:srgbClr val="003399"/>
            </a:solidFill>
            <a:round/>
            <a:headEnd/>
            <a:tailEnd/>
          </a:ln>
          <a:effectLst/>
        </p:spPr>
        <p:txBody>
          <a:bodyPr lIns="91373" tIns="45688" rIns="91373" bIns="45688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1800" dirty="0">
              <a:solidFill>
                <a:srgbClr val="333333"/>
              </a:solidFill>
              <a:latin typeface="Arial" charset="0"/>
              <a:cs typeface="Angsana New" charset="-34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82550" y="191022"/>
            <a:ext cx="7842250" cy="381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194" y="80928"/>
            <a:ext cx="606256" cy="50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196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0C0E28-FCA0-476C-B8C9-8A356D51402A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43E41A19-07C4-49F5-AA7C-956350604F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6600" y="655109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defRPr/>
            </a:pPr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09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AD644-79F7-44F3-98A5-13513EF43EE7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312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AD644-79F7-44F3-98A5-13513EF43EE7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587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AD644-79F7-44F3-98A5-13513EF43EE7}" type="datetime1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18/03/63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52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jp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hyperlink" Target="https://eos.opdc.go.th/" TargetMode="External"/><Relationship Id="rId1" Type="http://schemas.openxmlformats.org/officeDocument/2006/relationships/slideLayout" Target="../slideLayouts/slideLayout7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49287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74ECE2D-6F3F-4343-B373-398C8A8C6878}" type="slidenum">
              <a:rPr lang="th-TH" altLang="th-TH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</a:t>
            </a:fld>
            <a:endParaRPr lang="th-TH" altLang="th-TH" sz="1200" dirty="0">
              <a:solidFill>
                <a:srgbClr val="898989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07937" y="2504071"/>
            <a:ext cx="783259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pPr algn="ctr">
              <a:lnSpc>
                <a:spcPct val="140000"/>
              </a:lnSpc>
              <a:defRPr/>
            </a:pPr>
            <a:r>
              <a:rPr lang="th-TH" sz="2000" b="1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การประชุมเพื่อชี้แจงตัวชี้วัดตามเกณฑ์</a:t>
            </a:r>
            <a:r>
              <a:rPr lang="th-TH" sz="2000" b="1" dirty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การประเมินผู้บริหารองค์การ </a:t>
            </a:r>
          </a:p>
          <a:p>
            <a:pPr algn="ctr">
              <a:lnSpc>
                <a:spcPct val="140000"/>
              </a:lnSpc>
              <a:defRPr/>
            </a:pPr>
            <a:r>
              <a:rPr lang="th-TH" sz="2000" b="1" dirty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ประจำปีงบประมาณ พ.ศ.</a:t>
            </a:r>
            <a:r>
              <a:rPr lang="en-US" sz="2000" b="1" dirty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  <a:p>
            <a:pPr algn="ctr">
              <a:lnSpc>
                <a:spcPct val="140000"/>
              </a:lnSpc>
              <a:defRPr/>
            </a:pPr>
            <a:r>
              <a:rPr lang="th-TH" sz="2000" b="1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วันที่ 19 มีนาคม 2563 เวลา 09.30 น. </a:t>
            </a:r>
          </a:p>
          <a:p>
            <a:pPr algn="ctr">
              <a:lnSpc>
                <a:spcPct val="140000"/>
              </a:lnSpc>
              <a:defRPr/>
            </a:pPr>
            <a:r>
              <a:rPr lang="th-TH" sz="2000" b="1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ณ ห้องประชุมราชสีห์ 1 ชั้น 2 ศาลากลางจังหวัดพังงา</a:t>
            </a:r>
            <a:endParaRPr lang="th-TH" sz="2000" b="1" dirty="0"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วงรี 1"/>
          <p:cNvSpPr/>
          <p:nvPr/>
        </p:nvSpPr>
        <p:spPr>
          <a:xfrm>
            <a:off x="3384645" y="5609230"/>
            <a:ext cx="2279176" cy="1105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8661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49287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74ECE2D-6F3F-4343-B373-398C8A8C6878}" type="slidenum">
              <a:rPr lang="th-TH" altLang="th-TH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th-TH" altLang="th-TH" sz="1200" dirty="0">
              <a:solidFill>
                <a:srgbClr val="898989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001756" y="3186459"/>
            <a:ext cx="50449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pPr algn="ctr">
              <a:lnSpc>
                <a:spcPct val="140000"/>
              </a:lnSpc>
              <a:defRPr/>
            </a:pPr>
            <a:r>
              <a:rPr lang="th-TH" sz="2000" b="1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ระเบียบวาระที่ 1 ประธานแจ้งที่ประชุมทราบ</a:t>
            </a:r>
            <a:endParaRPr lang="th-TH" sz="2000" b="1" dirty="0"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วงรี 1"/>
          <p:cNvSpPr/>
          <p:nvPr/>
        </p:nvSpPr>
        <p:spPr>
          <a:xfrm>
            <a:off x="3384645" y="5609230"/>
            <a:ext cx="2279176" cy="1105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4320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49287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74ECE2D-6F3F-4343-B373-398C8A8C6878}" type="slidenum">
              <a:rPr lang="th-TH" altLang="th-TH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th-TH" altLang="th-TH" sz="1200" dirty="0">
              <a:solidFill>
                <a:srgbClr val="898989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04716" y="2893326"/>
            <a:ext cx="89392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th-TH" sz="2000" b="1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ระเบียบวาระที่ 2 เรื่องเพื่อทราบ</a:t>
            </a:r>
          </a:p>
          <a:p>
            <a:pPr>
              <a:lnSpc>
                <a:spcPct val="140000"/>
              </a:lnSpc>
              <a:defRPr/>
            </a:pPr>
            <a:r>
              <a:rPr lang="th-TH" sz="2000" b="1" dirty="0" smtClean="0"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2.1 แนวทางและเกณฑ์การประเมินผู้บริหารองค์การประจำปีงบประมาณ 2563</a:t>
            </a:r>
            <a:endParaRPr lang="th-TH" sz="2000" b="1" dirty="0"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วงรี 1"/>
          <p:cNvSpPr/>
          <p:nvPr/>
        </p:nvSpPr>
        <p:spPr>
          <a:xfrm>
            <a:off x="3384645" y="5609230"/>
            <a:ext cx="2279176" cy="1105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6826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554987"/>
            <a:ext cx="2057400" cy="365125"/>
          </a:xfrm>
        </p:spPr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29470" y="108796"/>
            <a:ext cx="8508885" cy="486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4344" tIns="42174" rIns="84344" bIns="42174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en-US" sz="1800" b="1" dirty="0">
                <a:solidFill>
                  <a:srgbClr val="4472C4">
                    <a:lumMod val="50000"/>
                  </a:srgb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 </a:t>
            </a:r>
            <a:r>
              <a:rPr lang="th-TH" sz="1800" b="1" dirty="0">
                <a:solidFill>
                  <a:srgbClr val="4472C4">
                    <a:lumMod val="50000"/>
                  </a:srgb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ที่มา  </a:t>
            </a:r>
          </a:p>
        </p:txBody>
      </p:sp>
      <p:sp>
        <p:nvSpPr>
          <p:cNvPr id="8" name="TextBox 93"/>
          <p:cNvSpPr txBox="1">
            <a:spLocks noChangeArrowheads="1"/>
          </p:cNvSpPr>
          <p:nvPr/>
        </p:nvSpPr>
        <p:spPr bwMode="auto">
          <a:xfrm>
            <a:off x="296291" y="769568"/>
            <a:ext cx="8975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th-TH" altLang="th-TH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ที่มา</a:t>
            </a:r>
            <a:endParaRPr lang="en-US" altLang="th-TH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296291" y="1107670"/>
            <a:ext cx="4054328" cy="1147034"/>
            <a:chOff x="296291" y="1107670"/>
            <a:chExt cx="3459224" cy="1147034"/>
          </a:xfrm>
        </p:grpSpPr>
        <p:sp>
          <p:nvSpPr>
            <p:cNvPr id="9" name="Rounded Rectangle 8"/>
            <p:cNvSpPr/>
            <p:nvPr/>
          </p:nvSpPr>
          <p:spPr>
            <a:xfrm>
              <a:off x="296291" y="1107670"/>
              <a:ext cx="3459224" cy="1147034"/>
            </a:xfrm>
            <a:prstGeom prst="roundRect">
              <a:avLst/>
            </a:prstGeom>
            <a:noFill/>
            <a:ln w="28575" cmpd="sng">
              <a:solidFill>
                <a:srgbClr val="143C3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397">
                <a:solidFill>
                  <a:srgbClr val="002060"/>
                </a:solidFill>
              </a:endParaRPr>
            </a:p>
          </p:txBody>
        </p:sp>
        <p:sp>
          <p:nvSpPr>
            <p:cNvPr id="10" name="Rectangle 125"/>
            <p:cNvSpPr>
              <a:spLocks noChangeArrowheads="1"/>
            </p:cNvSpPr>
            <p:nvPr/>
          </p:nvSpPr>
          <p:spPr bwMode="auto">
            <a:xfrm>
              <a:off x="382600" y="1293513"/>
              <a:ext cx="3312978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th-TH" altLang="th-TH" sz="1400" b="1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ข้อสั่งการนายกรัฐมนตรีให้สำนักงาน ก.พ.ร. </a:t>
              </a:r>
              <a:endPara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eaLnBrk="1" hangingPunct="1"/>
              <a:r>
                <a:rPr lang="th-TH" altLang="th-TH" sz="1400" b="1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กำหนดแนวทางการประเมินผู้บริหารองค์การเพิ่มเติมจากการประเมินปกติประจำปี </a:t>
              </a:r>
              <a:endPara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1" name="Rounded Rectangle 10"/>
          <p:cNvSpPr/>
          <p:nvPr/>
        </p:nvSpPr>
        <p:spPr>
          <a:xfrm>
            <a:off x="296290" y="4451708"/>
            <a:ext cx="4066826" cy="2294823"/>
          </a:xfrm>
          <a:prstGeom prst="roundRect">
            <a:avLst/>
          </a:prstGeom>
          <a:noFill/>
          <a:ln w="28575" cmpd="sng">
            <a:solidFill>
              <a:srgbClr val="143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97">
              <a:solidFill>
                <a:srgbClr val="002060"/>
              </a:solidFill>
            </a:endParaRPr>
          </a:p>
        </p:txBody>
      </p:sp>
      <p:sp>
        <p:nvSpPr>
          <p:cNvPr id="14" name="TextBox 93"/>
          <p:cNvSpPr txBox="1">
            <a:spLocks noChangeArrowheads="1"/>
          </p:cNvSpPr>
          <p:nvPr/>
        </p:nvSpPr>
        <p:spPr bwMode="auto">
          <a:xfrm>
            <a:off x="268967" y="2354221"/>
            <a:ext cx="27234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th-TH" altLang="th-TH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รอบการประเมิน</a:t>
            </a:r>
            <a:endParaRPr lang="en-US" altLang="th-TH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27140" y="2704734"/>
            <a:ext cx="4034721" cy="1302128"/>
          </a:xfrm>
          <a:prstGeom prst="roundRect">
            <a:avLst/>
          </a:prstGeom>
          <a:noFill/>
          <a:ln w="28575" cmpd="sng">
            <a:solidFill>
              <a:srgbClr val="143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97">
              <a:solidFill>
                <a:srgbClr val="002060"/>
              </a:solidFill>
            </a:endParaRPr>
          </a:p>
        </p:txBody>
      </p:sp>
      <p:sp>
        <p:nvSpPr>
          <p:cNvPr id="16" name="Rectangle 125"/>
          <p:cNvSpPr>
            <a:spLocks noChangeArrowheads="1"/>
          </p:cNvSpPr>
          <p:nvPr/>
        </p:nvSpPr>
        <p:spPr bwMode="auto">
          <a:xfrm>
            <a:off x="351196" y="2898204"/>
            <a:ext cx="398179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รอบที่ 1 ตั้งแต่วันที่ 1 ตุลาคม ถึง 31 มีนาคม ของทุกปี </a:t>
            </a:r>
          </a:p>
          <a:p>
            <a:pPr eaLnBrk="1" hangingPunct="1"/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• รอบที่ 2 ตั้งแต่วันที่ 1 เมษายน ถึง 30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กันยายน ของทุกปี</a:t>
            </a:r>
          </a:p>
        </p:txBody>
      </p:sp>
      <p:grpSp>
        <p:nvGrpSpPr>
          <p:cNvPr id="79" name="Group 78"/>
          <p:cNvGrpSpPr/>
          <p:nvPr/>
        </p:nvGrpSpPr>
        <p:grpSpPr>
          <a:xfrm>
            <a:off x="2010543" y="4524156"/>
            <a:ext cx="651140" cy="868463"/>
            <a:chOff x="1923914" y="4524156"/>
            <a:chExt cx="651140" cy="868463"/>
          </a:xfrm>
        </p:grpSpPr>
        <p:sp>
          <p:nvSpPr>
            <p:cNvPr id="18" name="Rectangle 17"/>
            <p:cNvSpPr/>
            <p:nvPr/>
          </p:nvSpPr>
          <p:spPr>
            <a:xfrm>
              <a:off x="1923914" y="5084842"/>
              <a:ext cx="65114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thaiDist"/>
              <a:r>
                <a:rPr lang="th-TH" sz="1400" b="1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อธิบดี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1935618" y="4524156"/>
              <a:ext cx="611440" cy="610626"/>
              <a:chOff x="4604476" y="2073087"/>
              <a:chExt cx="611440" cy="610626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4654777" y="2127347"/>
                <a:ext cx="500631" cy="500631"/>
              </a:xfrm>
              <a:prstGeom prst="ellipse">
                <a:avLst/>
              </a:prstGeom>
              <a:noFill/>
              <a:ln>
                <a:solidFill>
                  <a:srgbClr val="143C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140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04476" y="2073087"/>
                <a:ext cx="611440" cy="610626"/>
              </a:xfrm>
              <a:prstGeom prst="rect">
                <a:avLst/>
              </a:prstGeom>
            </p:spPr>
          </p:pic>
        </p:grpSp>
      </p:grpSp>
      <p:sp>
        <p:nvSpPr>
          <p:cNvPr id="24" name="Rectangle 23"/>
          <p:cNvSpPr/>
          <p:nvPr/>
        </p:nvSpPr>
        <p:spPr>
          <a:xfrm>
            <a:off x="368189" y="6123492"/>
            <a:ext cx="10278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thaiDist"/>
            <a:r>
              <a:rPr 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นายอำเภอ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610363" y="5551505"/>
            <a:ext cx="548233" cy="565325"/>
            <a:chOff x="4632137" y="2062653"/>
            <a:chExt cx="548233" cy="565325"/>
          </a:xfrm>
        </p:grpSpPr>
        <p:sp>
          <p:nvSpPr>
            <p:cNvPr id="27" name="Oval 26"/>
            <p:cNvSpPr/>
            <p:nvPr/>
          </p:nvSpPr>
          <p:spPr>
            <a:xfrm>
              <a:off x="4654777" y="2127347"/>
              <a:ext cx="500631" cy="500631"/>
            </a:xfrm>
            <a:prstGeom prst="ellipse">
              <a:avLst/>
            </a:prstGeom>
            <a:noFill/>
            <a:ln>
              <a:solidFill>
                <a:srgbClr val="143C3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40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2137" y="2062653"/>
              <a:ext cx="548233" cy="548964"/>
            </a:xfrm>
            <a:prstGeom prst="rect">
              <a:avLst/>
            </a:prstGeom>
          </p:spPr>
        </p:pic>
      </p:grpSp>
      <p:grpSp>
        <p:nvGrpSpPr>
          <p:cNvPr id="78" name="Group 77"/>
          <p:cNvGrpSpPr/>
          <p:nvPr/>
        </p:nvGrpSpPr>
        <p:grpSpPr>
          <a:xfrm>
            <a:off x="1594098" y="5504395"/>
            <a:ext cx="1436612" cy="919879"/>
            <a:chOff x="1497847" y="5504395"/>
            <a:chExt cx="1436612" cy="919879"/>
          </a:xfrm>
        </p:grpSpPr>
        <p:sp>
          <p:nvSpPr>
            <p:cNvPr id="30" name="Rectangle 29"/>
            <p:cNvSpPr/>
            <p:nvPr/>
          </p:nvSpPr>
          <p:spPr>
            <a:xfrm>
              <a:off x="1497847" y="6116497"/>
              <a:ext cx="143661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thaiDist"/>
              <a:r>
                <a:rPr lang="th-TH" sz="1400" b="1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ผู้บริหารท้องถิ่น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890993" y="5504395"/>
              <a:ext cx="676998" cy="676998"/>
              <a:chOff x="4567245" y="2023059"/>
              <a:chExt cx="676998" cy="676998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4654777" y="2127347"/>
                <a:ext cx="500631" cy="500631"/>
              </a:xfrm>
              <a:prstGeom prst="ellipse">
                <a:avLst/>
              </a:prstGeom>
              <a:noFill/>
              <a:ln>
                <a:solidFill>
                  <a:srgbClr val="143C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140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67245" y="2023059"/>
                <a:ext cx="676998" cy="676998"/>
              </a:xfrm>
              <a:prstGeom prst="rect">
                <a:avLst/>
              </a:prstGeom>
            </p:spPr>
          </p:pic>
        </p:grpSp>
      </p:grpSp>
      <p:grpSp>
        <p:nvGrpSpPr>
          <p:cNvPr id="36" name="Group 35"/>
          <p:cNvGrpSpPr/>
          <p:nvPr/>
        </p:nvGrpSpPr>
        <p:grpSpPr>
          <a:xfrm>
            <a:off x="2994215" y="5563698"/>
            <a:ext cx="1354859" cy="1042465"/>
            <a:chOff x="5335922" y="2193592"/>
            <a:chExt cx="1354859" cy="1042465"/>
          </a:xfrm>
        </p:grpSpPr>
        <p:grpSp>
          <p:nvGrpSpPr>
            <p:cNvPr id="38" name="Group 37"/>
            <p:cNvGrpSpPr/>
            <p:nvPr/>
          </p:nvGrpSpPr>
          <p:grpSpPr>
            <a:xfrm>
              <a:off x="5662260" y="2193592"/>
              <a:ext cx="610627" cy="610627"/>
              <a:chOff x="4599778" y="2083959"/>
              <a:chExt cx="610627" cy="610627"/>
            </a:xfrm>
          </p:grpSpPr>
          <p:sp>
            <p:nvSpPr>
              <p:cNvPr id="40" name="Oval 39"/>
              <p:cNvSpPr/>
              <p:nvPr/>
            </p:nvSpPr>
            <p:spPr>
              <a:xfrm>
                <a:off x="4654777" y="2127347"/>
                <a:ext cx="500631" cy="500631"/>
              </a:xfrm>
              <a:prstGeom prst="ellipse">
                <a:avLst/>
              </a:prstGeom>
              <a:noFill/>
              <a:ln>
                <a:solidFill>
                  <a:srgbClr val="143C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140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99778" y="2083959"/>
                <a:ext cx="610627" cy="610627"/>
              </a:xfrm>
              <a:prstGeom prst="rect">
                <a:avLst/>
              </a:prstGeom>
            </p:spPr>
          </p:pic>
        </p:grpSp>
        <p:sp>
          <p:nvSpPr>
            <p:cNvPr id="39" name="Rectangle 38"/>
            <p:cNvSpPr/>
            <p:nvPr/>
          </p:nvSpPr>
          <p:spPr>
            <a:xfrm>
              <a:off x="5335922" y="2712837"/>
              <a:ext cx="135485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h-TH" sz="1400" b="1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กำนัน </a:t>
              </a:r>
            </a:p>
            <a:p>
              <a:pPr algn="ctr"/>
              <a:r>
                <a:rPr lang="th-TH" sz="1400" b="1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และผู้ใหญ่บ้าน</a:t>
              </a:r>
            </a:p>
          </p:txBody>
        </p:sp>
      </p:grpSp>
      <p:sp>
        <p:nvSpPr>
          <p:cNvPr id="43" name="Oval 42"/>
          <p:cNvSpPr/>
          <p:nvPr/>
        </p:nvSpPr>
        <p:spPr>
          <a:xfrm>
            <a:off x="614122" y="4578415"/>
            <a:ext cx="500631" cy="500631"/>
          </a:xfrm>
          <a:prstGeom prst="ellipse">
            <a:avLst/>
          </a:prstGeom>
          <a:noFill/>
          <a:ln>
            <a:solidFill>
              <a:srgbClr val="143C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40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92493" y="5089657"/>
            <a:ext cx="12650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thaiDist"/>
            <a:r>
              <a:rPr 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ปลัดกระทรวง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39" y="4540929"/>
            <a:ext cx="610627" cy="610627"/>
          </a:xfrm>
          <a:prstGeom prst="rect">
            <a:avLst/>
          </a:prstGeom>
        </p:spPr>
      </p:pic>
      <p:grpSp>
        <p:nvGrpSpPr>
          <p:cNvPr id="77" name="Group 76"/>
          <p:cNvGrpSpPr/>
          <p:nvPr/>
        </p:nvGrpSpPr>
        <p:grpSpPr>
          <a:xfrm>
            <a:off x="2975782" y="4512771"/>
            <a:ext cx="1372492" cy="1033944"/>
            <a:chOff x="2792901" y="4512771"/>
            <a:chExt cx="1372492" cy="1033944"/>
          </a:xfrm>
        </p:grpSpPr>
        <p:sp>
          <p:nvSpPr>
            <p:cNvPr id="49" name="Rectangle 48"/>
            <p:cNvSpPr/>
            <p:nvPr/>
          </p:nvSpPr>
          <p:spPr>
            <a:xfrm>
              <a:off x="2792901" y="5023495"/>
              <a:ext cx="137249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h-TH" sz="1400" b="1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ผู้ว่า</a:t>
              </a:r>
            </a:p>
            <a:p>
              <a:pPr algn="ctr"/>
              <a:r>
                <a:rPr lang="th-TH" sz="1400" b="1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ราชการจังหวัด</a:t>
              </a: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3165155" y="4512771"/>
              <a:ext cx="609814" cy="610627"/>
              <a:chOff x="5872623" y="1282365"/>
              <a:chExt cx="609814" cy="610627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5919417" y="1333668"/>
                <a:ext cx="500631" cy="500631"/>
              </a:xfrm>
              <a:prstGeom prst="ellipse">
                <a:avLst/>
              </a:prstGeom>
              <a:noFill/>
              <a:ln>
                <a:solidFill>
                  <a:srgbClr val="143C3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140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72623" y="1282365"/>
                <a:ext cx="609814" cy="610627"/>
              </a:xfrm>
              <a:prstGeom prst="rect">
                <a:avLst/>
              </a:prstGeom>
            </p:spPr>
          </p:pic>
        </p:grpSp>
      </p:grpSp>
      <p:sp>
        <p:nvSpPr>
          <p:cNvPr id="54" name="Rectangle 125"/>
          <p:cNvSpPr>
            <a:spLocks noChangeArrowheads="1"/>
          </p:cNvSpPr>
          <p:nvPr/>
        </p:nvSpPr>
        <p:spPr bwMode="auto">
          <a:xfrm>
            <a:off x="4898523" y="1505087"/>
            <a:ext cx="3979303" cy="4939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tabLst>
                <a:tab pos="266700" algn="l"/>
              </a:tabLst>
            </a:pP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การลดพลังงาน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มาตรการลด และคัดแยกขยะมูลฝอย</a:t>
            </a:r>
            <a:endParaRPr lang="en-US" altLang="th-TH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tabLst>
                <a:tab pos="266700" algn="l"/>
              </a:tabLst>
            </a:pP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ในหน่วยงานภาครัฐ</a:t>
            </a:r>
          </a:p>
          <a:p>
            <a:pPr eaLnBrk="1" hangingPunct="1">
              <a:lnSpc>
                <a:spcPct val="150000"/>
              </a:lnSpc>
              <a:tabLst>
                <a:tab pos="266700" algn="l"/>
              </a:tabLst>
            </a:pP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การกำกับดูแลการทุจริต</a:t>
            </a:r>
            <a:endParaRPr lang="en-US" altLang="th-TH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tabLst>
                <a:tab pos="266700" algn="l"/>
              </a:tabLst>
            </a:pP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ภาวะผู้นำ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ระบบติดตามการปฏิบัติงาน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เพื่อการบริหารงานขององค์การ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การส่งเสริมการใช้เทคโนโลยีดิจิทัล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ในองค์การ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การสร้างคุณธรรม จริยธรรมในองค์การ 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การเสริมสร้างขวัญกำลังใจ/การดูแลเอาใจใส่    </a:t>
            </a:r>
            <a:b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ผู้ใต้บังคับบัญชา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การบูรณาการข้อมูลระหว่างหน่วยงาน</a:t>
            </a:r>
            <a:endParaRPr lang="en-US" altLang="th-TH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tabLst>
                <a:tab pos="266700" algn="l"/>
              </a:tabLst>
            </a:pP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10.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การชี้แจงประเด็นสำคัญที่ทันต่อสถานการณ์     </a:t>
            </a:r>
            <a:b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th-TH" altLang="th-TH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(ถ้ามี)</a:t>
            </a:r>
            <a:endParaRPr lang="en-US" altLang="th-TH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6" name="TextBox 93"/>
          <p:cNvSpPr txBox="1">
            <a:spLocks noChangeArrowheads="1"/>
          </p:cNvSpPr>
          <p:nvPr/>
        </p:nvSpPr>
        <p:spPr bwMode="auto">
          <a:xfrm>
            <a:off x="4633424" y="954911"/>
            <a:ext cx="19993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th-TH" altLang="th-TH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ประเด็นการประเมิน</a:t>
            </a:r>
            <a:endParaRPr lang="en-US" altLang="th-TH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678929" y="1374379"/>
            <a:ext cx="4220220" cy="4957866"/>
          </a:xfrm>
          <a:prstGeom prst="roundRect">
            <a:avLst>
              <a:gd name="adj" fmla="val 11704"/>
            </a:avLst>
          </a:prstGeom>
          <a:noFill/>
          <a:ln w="28575" cmpd="sng">
            <a:solidFill>
              <a:srgbClr val="143C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97">
              <a:solidFill>
                <a:srgbClr val="002060"/>
              </a:solidFill>
            </a:endParaRPr>
          </a:p>
        </p:txBody>
      </p:sp>
      <p:sp>
        <p:nvSpPr>
          <p:cNvPr id="59" name="TextBox 93"/>
          <p:cNvSpPr txBox="1">
            <a:spLocks noChangeArrowheads="1"/>
          </p:cNvSpPr>
          <p:nvPr/>
        </p:nvSpPr>
        <p:spPr bwMode="auto">
          <a:xfrm>
            <a:off x="266096" y="4116669"/>
            <a:ext cx="14490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th-TH" altLang="th-TH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</a:t>
            </a:r>
            <a:endParaRPr lang="en-US" altLang="th-TH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122199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102336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ounded Rectangle 122"/>
          <p:cNvSpPr/>
          <p:nvPr/>
        </p:nvSpPr>
        <p:spPr>
          <a:xfrm>
            <a:off x="7081800" y="5708612"/>
            <a:ext cx="1418355" cy="687147"/>
          </a:xfrm>
          <a:prstGeom prst="round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16" name="Pentagon 115"/>
          <p:cNvSpPr/>
          <p:nvPr/>
        </p:nvSpPr>
        <p:spPr>
          <a:xfrm>
            <a:off x="6180676" y="5786847"/>
            <a:ext cx="1200728" cy="515237"/>
          </a:xfrm>
          <a:prstGeom prst="homePlate">
            <a:avLst/>
          </a:prstGeom>
          <a:ln w="1905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รวมทั้งสิ้น</a:t>
            </a:r>
            <a:endParaRPr lang="en-US" sz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10" name="Group 109"/>
          <p:cNvGrpSpPr/>
          <p:nvPr/>
        </p:nvGrpSpPr>
        <p:grpSpPr>
          <a:xfrm>
            <a:off x="1385934" y="5150546"/>
            <a:ext cx="7379848" cy="357428"/>
            <a:chOff x="1385933" y="5396731"/>
            <a:chExt cx="7379848" cy="357428"/>
          </a:xfrm>
        </p:grpSpPr>
        <p:sp>
          <p:nvSpPr>
            <p:cNvPr id="121" name="Rounded Rectangle 120"/>
            <p:cNvSpPr/>
            <p:nvPr/>
          </p:nvSpPr>
          <p:spPr>
            <a:xfrm>
              <a:off x="8051962" y="5396731"/>
              <a:ext cx="713819" cy="357428"/>
            </a:xfrm>
            <a:prstGeom prst="roundRect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9" name="Rounded Rectangle 118"/>
            <p:cNvSpPr/>
            <p:nvPr/>
          </p:nvSpPr>
          <p:spPr>
            <a:xfrm>
              <a:off x="6893688" y="5396731"/>
              <a:ext cx="713819" cy="357428"/>
            </a:xfrm>
            <a:prstGeom prst="roundRect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 b="1" dirty="0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0" name="Rounded Rectangle 119"/>
            <p:cNvSpPr/>
            <p:nvPr/>
          </p:nvSpPr>
          <p:spPr>
            <a:xfrm>
              <a:off x="2424435" y="5396731"/>
              <a:ext cx="713819" cy="357428"/>
            </a:xfrm>
            <a:prstGeom prst="roundRect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2" name="Rounded Rectangle 121"/>
            <p:cNvSpPr/>
            <p:nvPr/>
          </p:nvSpPr>
          <p:spPr>
            <a:xfrm>
              <a:off x="1385933" y="5396731"/>
              <a:ext cx="713819" cy="357428"/>
            </a:xfrm>
            <a:prstGeom prst="roundRect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8" name="Rounded Rectangle 117"/>
            <p:cNvSpPr/>
            <p:nvPr/>
          </p:nvSpPr>
          <p:spPr>
            <a:xfrm>
              <a:off x="5827066" y="5396731"/>
              <a:ext cx="713819" cy="357428"/>
            </a:xfrm>
            <a:prstGeom prst="roundRect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7" name="Rounded Rectangle 116"/>
            <p:cNvSpPr/>
            <p:nvPr/>
          </p:nvSpPr>
          <p:spPr>
            <a:xfrm>
              <a:off x="4740182" y="5396731"/>
              <a:ext cx="713819" cy="357428"/>
            </a:xfrm>
            <a:prstGeom prst="roundRect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2" name="Rounded Rectangle 101"/>
            <p:cNvSpPr/>
            <p:nvPr/>
          </p:nvSpPr>
          <p:spPr>
            <a:xfrm>
              <a:off x="3572067" y="5396731"/>
              <a:ext cx="713819" cy="357428"/>
            </a:xfrm>
            <a:prstGeom prst="roundRect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8180" y="6560126"/>
            <a:ext cx="392403" cy="352973"/>
          </a:xfrm>
        </p:spPr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th-TH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6" t="4733" r="56778" b="65138"/>
          <a:stretch/>
        </p:blipFill>
        <p:spPr>
          <a:xfrm>
            <a:off x="149370" y="3076903"/>
            <a:ext cx="583385" cy="618971"/>
          </a:xfrm>
          <a:prstGeom prst="ellipse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1194451" y="971476"/>
          <a:ext cx="7731654" cy="1218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52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045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045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045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0452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0452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0452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218191">
                <a:tc>
                  <a:txBody>
                    <a:bodyPr/>
                    <a:lstStyle/>
                    <a:p>
                      <a:endParaRPr lang="en-US" sz="3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37" name="Group 36"/>
          <p:cNvGrpSpPr/>
          <p:nvPr/>
        </p:nvGrpSpPr>
        <p:grpSpPr>
          <a:xfrm>
            <a:off x="1380195" y="1031399"/>
            <a:ext cx="7241278" cy="622657"/>
            <a:chOff x="1194451" y="969851"/>
            <a:chExt cx="7241278" cy="622657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4451" y="969851"/>
              <a:ext cx="628610" cy="622657"/>
            </a:xfrm>
            <a:prstGeom prst="rect">
              <a:avLst/>
            </a:prstGeom>
          </p:spPr>
        </p:pic>
        <p:pic>
          <p:nvPicPr>
            <p:cNvPr id="27" name="Picture 4" descr="รูปภาพที่เกี่ยวข้อง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5" r="17832" b="5628"/>
            <a:stretch/>
          </p:blipFill>
          <p:spPr bwMode="auto">
            <a:xfrm>
              <a:off x="2510633" y="1063631"/>
              <a:ext cx="313098" cy="4350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รูปภาพที่เกี่ยวข้อง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5" r="17832" b="5628"/>
            <a:stretch/>
          </p:blipFill>
          <p:spPr bwMode="auto">
            <a:xfrm>
              <a:off x="3594480" y="1063631"/>
              <a:ext cx="313098" cy="4350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6" descr="ผลการค้นหารูปภาพสำหรับ icon คนทํางาน โหลดฟรี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2997" y="1063631"/>
              <a:ext cx="415800" cy="402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6" descr="ผลการค้นหารูปภาพสำหรับ icon คนทํางาน โหลดฟรี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9929" y="1063630"/>
              <a:ext cx="415800" cy="402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89707" y="1080075"/>
              <a:ext cx="310923" cy="438950"/>
            </a:xfrm>
            <a:prstGeom prst="rect">
              <a:avLst/>
            </a:prstGeom>
          </p:spPr>
        </p:pic>
        <p:pic>
          <p:nvPicPr>
            <p:cNvPr id="42" name="Picture 4" descr="รูปภาพที่เกี่ยวข้อง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55" r="17832" b="5628"/>
            <a:stretch/>
          </p:blipFill>
          <p:spPr bwMode="auto">
            <a:xfrm>
              <a:off x="5782759" y="1063631"/>
              <a:ext cx="313098" cy="4350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Group 40"/>
          <p:cNvGrpSpPr/>
          <p:nvPr/>
        </p:nvGrpSpPr>
        <p:grpSpPr>
          <a:xfrm>
            <a:off x="1215515" y="1686277"/>
            <a:ext cx="7595241" cy="453972"/>
            <a:chOff x="1058347" y="1624731"/>
            <a:chExt cx="7595241" cy="453972"/>
          </a:xfrm>
        </p:grpSpPr>
        <p:sp>
          <p:nvSpPr>
            <p:cNvPr id="34" name="Rectangle 33"/>
            <p:cNvSpPr/>
            <p:nvPr/>
          </p:nvSpPr>
          <p:spPr>
            <a:xfrm>
              <a:off x="1058347" y="1732455"/>
              <a:ext cx="110959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h-TH" sz="11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นายกรัฐมนตรี 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2133219" y="1624732"/>
              <a:ext cx="1067921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h-TH" sz="11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รอง</a:t>
              </a:r>
            </a:p>
            <a:p>
              <a:pPr algn="ctr"/>
              <a:r>
                <a:rPr lang="th-TH" sz="11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นายกรัฐมนตรี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398207" y="1732455"/>
              <a:ext cx="70564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h-TH" sz="11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รัฐมนตรี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392729" y="1732455"/>
              <a:ext cx="103586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h-TH" sz="11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ปลัดกระทรวง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5463768" y="1624731"/>
              <a:ext cx="1035861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h-TH" sz="11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ปลัดกระทรวง</a:t>
              </a:r>
              <a:br>
                <a:rPr lang="th-TH" sz="11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11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มหาดไทย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682614" y="1647816"/>
              <a:ext cx="936475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h-TH" sz="11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ผู้ว่าราชการ</a:t>
              </a:r>
              <a:br>
                <a:rPr lang="th-TH" sz="11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lang="th-TH" sz="11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จังหวัด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802073" y="1709369"/>
              <a:ext cx="85151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h-TH" sz="11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นายอำเภอ</a:t>
              </a:r>
            </a:p>
          </p:txBody>
        </p:sp>
      </p:grpSp>
      <p:sp>
        <p:nvSpPr>
          <p:cNvPr id="48" name="Flowchart: Manual Input 47"/>
          <p:cNvSpPr/>
          <p:nvPr/>
        </p:nvSpPr>
        <p:spPr>
          <a:xfrm rot="5400000">
            <a:off x="452737" y="1405822"/>
            <a:ext cx="373266" cy="1149627"/>
          </a:xfrm>
          <a:prstGeom prst="flowChartManualInpu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42331" y="1754440"/>
            <a:ext cx="81464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2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ผู้ประเมิน</a:t>
            </a: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4" t="6042" r="2848" b="70857"/>
          <a:stretch/>
        </p:blipFill>
        <p:spPr>
          <a:xfrm>
            <a:off x="6901972" y="2610532"/>
            <a:ext cx="809338" cy="68202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78" t="6681" r="27600" b="70375"/>
          <a:stretch/>
        </p:blipFill>
        <p:spPr>
          <a:xfrm>
            <a:off x="5843936" y="2624133"/>
            <a:ext cx="712905" cy="67036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9"/>
          <a:srcRect l="34795" t="6802" r="49475" b="70257"/>
          <a:stretch/>
        </p:blipFill>
        <p:spPr>
          <a:xfrm>
            <a:off x="4694069" y="2686562"/>
            <a:ext cx="747516" cy="816519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9"/>
          <a:srcRect l="2564" t="10651" r="87030" b="72871"/>
          <a:stretch/>
        </p:blipFill>
        <p:spPr>
          <a:xfrm>
            <a:off x="1543389" y="2780214"/>
            <a:ext cx="433615" cy="5142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9"/>
          <a:srcRect l="16540" t="8977" r="69666" b="71313"/>
          <a:stretch/>
        </p:blipFill>
        <p:spPr>
          <a:xfrm>
            <a:off x="3658156" y="2758078"/>
            <a:ext cx="557234" cy="596338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9"/>
          <a:srcRect l="2564" t="10651" r="87030" b="72871"/>
          <a:stretch/>
        </p:blipFill>
        <p:spPr>
          <a:xfrm>
            <a:off x="2607541" y="2771178"/>
            <a:ext cx="433615" cy="514287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4" t="6042" r="2848" b="70857"/>
          <a:stretch/>
        </p:blipFill>
        <p:spPr>
          <a:xfrm>
            <a:off x="8084564" y="2502205"/>
            <a:ext cx="662233" cy="558062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4" t="8222" r="2848" b="70857"/>
          <a:stretch/>
        </p:blipFill>
        <p:spPr>
          <a:xfrm>
            <a:off x="8113903" y="3073203"/>
            <a:ext cx="694485" cy="530009"/>
          </a:xfrm>
          <a:prstGeom prst="rect">
            <a:avLst/>
          </a:prstGeom>
        </p:spPr>
      </p:pic>
      <p:sp>
        <p:nvSpPr>
          <p:cNvPr id="73" name="Rectangle 72"/>
          <p:cNvSpPr/>
          <p:nvPr/>
        </p:nvSpPr>
        <p:spPr>
          <a:xfrm>
            <a:off x="1169233" y="3645225"/>
            <a:ext cx="11701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9" indent="-171449">
              <a:buFont typeface="Arial" panose="020B0604020202020204" pitchFamily="34" charset="0"/>
              <a:buChar char="•"/>
              <a:defRPr/>
            </a:pPr>
            <a:r>
              <a:rPr lang="th-TH" sz="105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หัวหน้า</a:t>
            </a:r>
            <a:br>
              <a:rPr lang="th-TH" sz="105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05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ส่วนราชการเทียบเท่าปลัดกระทรวง</a:t>
            </a:r>
          </a:p>
          <a:p>
            <a:pPr marL="171449" indent="-171449">
              <a:buFont typeface="Arial" panose="020B0604020202020204" pitchFamily="34" charset="0"/>
              <a:buChar char="•"/>
              <a:defRPr/>
            </a:pPr>
            <a:r>
              <a:rPr lang="th-TH" sz="105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หัวหน้า</a:t>
            </a:r>
            <a:br>
              <a:rPr lang="th-TH" sz="105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05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ส่วนราชการขึ้นตรงต่อนายกรัฐมนตรี</a:t>
            </a:r>
            <a:endParaRPr lang="th-TH" sz="105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2325115" y="3645224"/>
            <a:ext cx="109402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9" indent="-171449">
              <a:buFont typeface="Arial" panose="020B0604020202020204" pitchFamily="34" charset="0"/>
              <a:buChar char="•"/>
              <a:defRPr/>
            </a:pPr>
            <a:r>
              <a:rPr lang="th-TH" sz="105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หัวหน้า</a:t>
            </a:r>
            <a:br>
              <a:rPr lang="th-TH" sz="105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05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ส่วนราชการเทียบเท่าปลัดกระทรวง</a:t>
            </a:r>
            <a:endParaRPr lang="th-TH" sz="105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3275856" y="3645225"/>
            <a:ext cx="1274930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9" indent="-171449">
              <a:buFont typeface="Arial" panose="020B0604020202020204" pitchFamily="34" charset="0"/>
              <a:buChar char="•"/>
            </a:pPr>
            <a: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ปลัดกระทรวง</a:t>
            </a:r>
          </a:p>
          <a:p>
            <a:pPr marL="171449" indent="-171449">
              <a:buFont typeface="Arial" panose="020B0604020202020204" pitchFamily="34" charset="0"/>
              <a:buChar char="•"/>
            </a:pPr>
            <a: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หัวหน้า</a:t>
            </a:r>
            <a:b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ส่วนราชการเทียบเท่าปลัดกระทรวง</a:t>
            </a:r>
          </a:p>
          <a:p>
            <a:pPr marL="171449" indent="-171449">
              <a:buFont typeface="Arial" panose="020B0604020202020204" pitchFamily="34" charset="0"/>
              <a:buChar char="•"/>
            </a:pPr>
            <a:endParaRPr lang="th-TH" sz="105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th-TH" sz="105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557092" y="3645225"/>
            <a:ext cx="1091088" cy="1100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9" indent="-171449">
              <a:buFont typeface="Arial" panose="020B0604020202020204" pitchFamily="34" charset="0"/>
              <a:buChar char="•"/>
              <a:defRPr/>
            </a:pPr>
            <a: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อธิบดี</a:t>
            </a:r>
          </a:p>
          <a:p>
            <a:pPr marL="171449" indent="-171449">
              <a:buFont typeface="Arial" panose="020B0604020202020204" pitchFamily="34" charset="0"/>
              <a:buChar char="•"/>
              <a:defRPr/>
            </a:pPr>
            <a:r>
              <a:rPr lang="th-TH" sz="110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หัวหน้า</a:t>
            </a:r>
            <a:br>
              <a:rPr lang="th-TH" sz="110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100" b="1" spc="-6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ส่วนราชการเทียบเท่าอธิบดี</a:t>
            </a:r>
          </a:p>
          <a:p>
            <a:endParaRPr lang="th-TH" sz="1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600061" y="3642447"/>
            <a:ext cx="108903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9" indent="-171449">
              <a:buFont typeface="Arial" panose="020B0604020202020204" pitchFamily="34" charset="0"/>
              <a:buChar char="•"/>
            </a:pPr>
            <a: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อธิบดี</a:t>
            </a:r>
          </a:p>
          <a:p>
            <a:pPr marL="171449" indent="-171449">
              <a:buFont typeface="Arial" panose="020B0604020202020204" pitchFamily="34" charset="0"/>
              <a:buChar char="•"/>
            </a:pPr>
            <a: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ผู้ว่าราชการ</a:t>
            </a:r>
            <a:b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</a:t>
            </a:r>
          </a:p>
        </p:txBody>
      </p:sp>
      <p:sp>
        <p:nvSpPr>
          <p:cNvPr id="87" name="Rectangle 86"/>
          <p:cNvSpPr/>
          <p:nvPr/>
        </p:nvSpPr>
        <p:spPr>
          <a:xfrm>
            <a:off x="6540885" y="3645225"/>
            <a:ext cx="1522218" cy="1515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9" indent="-171449">
              <a:buFont typeface="Arial" panose="020B0604020202020204" pitchFamily="34" charset="0"/>
              <a:buChar char="•"/>
            </a:pPr>
            <a: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นายอำเภอ</a:t>
            </a:r>
            <a:r>
              <a:rPr lang="en-US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th-TH" sz="10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49" indent="-171449">
              <a:buFont typeface="Arial" panose="020B0604020202020204" pitchFamily="34" charset="0"/>
              <a:buChar char="•"/>
            </a:pPr>
            <a: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ผู้บริหารท้องถิ่น</a:t>
            </a:r>
          </a:p>
          <a:p>
            <a: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(อบจ/เทศบาล/ </a:t>
            </a:r>
            <a:b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เมืองพัทยา/อบต.)</a:t>
            </a:r>
          </a:p>
          <a:p>
            <a:pPr marL="177799" indent="-177799"/>
            <a:r>
              <a:rPr lang="th-TH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U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  <a:r>
              <a:rPr lang="th-TH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ได้รับความร่วมมือจากกรมส่งเสริมการปกครองท้องถิ่น (สถ.) เป็นเจ้าภาพในการดำเนินการ ซึ่งกำหนดประเด็นการประเมิน ปรับใช้จาก </a:t>
            </a:r>
            <a:r>
              <a:rPr lang="en-U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LPA </a:t>
            </a:r>
            <a:endParaRPr lang="en-US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7946404" y="3642447"/>
            <a:ext cx="1219228" cy="1854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9" indent="-171449">
              <a:buFont typeface="Arial" panose="020B0604020202020204" pitchFamily="34" charset="0"/>
              <a:buChar char="•"/>
            </a:pPr>
            <a: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กำนัน</a:t>
            </a:r>
          </a:p>
          <a:p>
            <a:pPr marL="171449" indent="-171449">
              <a:buFont typeface="Arial" panose="020B0604020202020204" pitchFamily="34" charset="0"/>
              <a:buChar char="•"/>
            </a:pPr>
            <a:r>
              <a:rPr lang="th-TH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ผู้ใหญ่บ้าน</a:t>
            </a:r>
          </a:p>
          <a:p>
            <a:pPr marL="93662" indent="-93662"/>
            <a:r>
              <a:rPr lang="th-TH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  <a:r>
              <a:rPr lang="th-TH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ได้รับความร่วมมือจากกรมการปกครอง (ปค.) เป็นเจ้าภาพในการดำเนินการ ซึ่งประเมินด้วยแบบติดตามฯ </a:t>
            </a:r>
            <a:r>
              <a:rPr lang="en-US" sz="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active monitoring</a:t>
            </a:r>
            <a:endParaRPr lang="th-TH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105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49" indent="-171449">
              <a:buFont typeface="Arial" panose="020B0604020202020204" pitchFamily="34" charset="0"/>
              <a:buChar char="•"/>
            </a:pPr>
            <a:endParaRPr lang="th-TH" sz="10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th-TH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49" indent="-171449">
              <a:buFont typeface="Arial" panose="020B0604020202020204" pitchFamily="34" charset="0"/>
              <a:buChar char="•"/>
            </a:pPr>
            <a:endParaRPr lang="th-TH" sz="1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2" name="Flowchart: Manual Input 91"/>
          <p:cNvSpPr/>
          <p:nvPr/>
        </p:nvSpPr>
        <p:spPr>
          <a:xfrm rot="5400000">
            <a:off x="440443" y="3257098"/>
            <a:ext cx="372248" cy="1149627"/>
          </a:xfrm>
          <a:prstGeom prst="flowChartManualInpu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72419" y="3715635"/>
            <a:ext cx="10230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2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ผู้ถูกประเมิน</a:t>
            </a:r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8" y="1068683"/>
            <a:ext cx="685231" cy="685231"/>
          </a:xfrm>
          <a:prstGeom prst="rect">
            <a:avLst/>
          </a:prstGeom>
        </p:spPr>
      </p:pic>
      <p:sp>
        <p:nvSpPr>
          <p:cNvPr id="95" name="Flowchart: Manual Input 94"/>
          <p:cNvSpPr/>
          <p:nvPr/>
        </p:nvSpPr>
        <p:spPr>
          <a:xfrm rot="5400000">
            <a:off x="439936" y="5049800"/>
            <a:ext cx="373266" cy="1149627"/>
          </a:xfrm>
          <a:prstGeom prst="flowChartManualInpu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168564" y="5474279"/>
            <a:ext cx="6511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2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จำนวน</a:t>
            </a:r>
          </a:p>
        </p:txBody>
      </p:sp>
      <p:pic>
        <p:nvPicPr>
          <p:cNvPr id="1032" name="Picture 8" descr="ผลการค้นหารูปภาพสำหรับ office icon 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98" y="4814474"/>
            <a:ext cx="520675" cy="52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1" name="Straight Arrow Connector 90"/>
          <p:cNvCxnSpPr/>
          <p:nvPr/>
        </p:nvCxnSpPr>
        <p:spPr>
          <a:xfrm>
            <a:off x="1752954" y="2310371"/>
            <a:ext cx="0" cy="300161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2839539" y="2295141"/>
            <a:ext cx="0" cy="300161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5030912" y="2295141"/>
            <a:ext cx="0" cy="300161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>
            <a:off x="6185613" y="2269918"/>
            <a:ext cx="0" cy="300161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>
            <a:off x="7275564" y="2269918"/>
            <a:ext cx="0" cy="300161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>
            <a:off x="8382033" y="2215671"/>
            <a:ext cx="0" cy="300161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/>
          <p:nvPr/>
        </p:nvCxnSpPr>
        <p:spPr>
          <a:xfrm>
            <a:off x="3908197" y="2295141"/>
            <a:ext cx="0" cy="300161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1" y="133971"/>
            <a:ext cx="8515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4472C4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th-TH" sz="1800" b="1" dirty="0">
                <a:solidFill>
                  <a:srgbClr val="4472C4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กลไกการประเมินผู้บริหารองค์การ ตามข้อสั่งการของนายกรัฐมนตรี</a:t>
            </a:r>
            <a:endParaRPr lang="en-US" sz="1800" b="1" dirty="0">
              <a:solidFill>
                <a:srgbClr val="4472C4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14" name="Group 113"/>
          <p:cNvGrpSpPr/>
          <p:nvPr/>
        </p:nvGrpSpPr>
        <p:grpSpPr>
          <a:xfrm>
            <a:off x="1152843" y="5173180"/>
            <a:ext cx="7739574" cy="518010"/>
            <a:chOff x="1152842" y="5419363"/>
            <a:chExt cx="7739574" cy="518010"/>
          </a:xfrm>
        </p:grpSpPr>
        <p:sp>
          <p:nvSpPr>
            <p:cNvPr id="61" name="Rectangle 60"/>
            <p:cNvSpPr/>
            <p:nvPr/>
          </p:nvSpPr>
          <p:spPr>
            <a:xfrm>
              <a:off x="1152842" y="5475708"/>
              <a:ext cx="107620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2290389" y="5475708"/>
              <a:ext cx="94011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15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3761443" y="5475708"/>
              <a:ext cx="38023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22</a:t>
              </a:r>
              <a:endParaRPr lang="th-TH" sz="1200" b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4818392" y="5475708"/>
              <a:ext cx="47801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106</a:t>
              </a:r>
              <a:endParaRPr lang="th-TH" sz="1200" b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6010574" y="5419363"/>
              <a:ext cx="380232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82</a:t>
              </a:r>
              <a:endParaRPr lang="th-TH" sz="1200" b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6924488" y="5475708"/>
              <a:ext cx="70215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8,729</a:t>
              </a:r>
            </a:p>
            <a:p>
              <a:pPr algn="ctr"/>
              <a:endParaRPr lang="th-TH" sz="1200" b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7976202" y="5459652"/>
              <a:ext cx="91621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82,287</a:t>
              </a:r>
            </a:p>
          </p:txBody>
        </p:sp>
      </p:grpSp>
      <p:sp>
        <p:nvSpPr>
          <p:cNvPr id="100" name="Rectangle 99"/>
          <p:cNvSpPr/>
          <p:nvPr/>
        </p:nvSpPr>
        <p:spPr>
          <a:xfrm>
            <a:off x="1305320" y="5510918"/>
            <a:ext cx="8928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49" indent="-171449">
              <a:buFontTx/>
              <a:buChar char="-"/>
            </a:pPr>
            <a:r>
              <a:rPr 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สงป. </a:t>
            </a:r>
            <a:endParaRPr lang="en-U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49" indent="-171449">
              <a:buFontTx/>
              <a:buChar char="-"/>
            </a:pPr>
            <a:r>
              <a:rPr 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กปร. </a:t>
            </a:r>
            <a:endParaRPr lang="en-U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7400671" y="5867541"/>
            <a:ext cx="9060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91,243</a:t>
            </a:r>
            <a:endParaRPr lang="th-TH" sz="16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2260600" y="5581200"/>
            <a:ext cx="113924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สทนช. สขช. สมช. ศอ.บต. กพ. กพร. ปปง. ป.ป.ท. สลค. สคก. สปน. สศช. สกท. พณ. สธ. </a:t>
            </a:r>
            <a:endParaRPr lang="en-US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th-TH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3485244" y="5608461"/>
            <a:ext cx="11420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พศ. รภ. กค. กต. กก. พม. อว. กษ. คค. ทส. ดศ. พน. มท. รง. วธ. ศธ. สช. สพฐ. สอศ. อก. ยธ. ปปส. </a:t>
            </a:r>
            <a:endParaRPr lang="en-US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122199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229784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115910"/>
              </p:ext>
            </p:extLst>
          </p:nvPr>
        </p:nvGraphicFramePr>
        <p:xfrm>
          <a:off x="-221574" y="1023328"/>
          <a:ext cx="5491287" cy="5616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5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1910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70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47462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413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200" b="1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3" marR="91433" marT="45723" marB="4572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ประเด็นการประเมิน </a:t>
                      </a:r>
                      <a:endParaRPr lang="en-U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ปี พ</a:t>
                      </a:r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r>
                        <a:rPr lang="th-TH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ศ</a:t>
                      </a:r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2562 </a:t>
                      </a:r>
                      <a:endParaRPr lang="th-TH" sz="1200" b="1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3" marR="91433" marT="45723" marB="457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200" b="1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3" marR="91433" marT="45723" marB="45723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ประเด็นการประเมิน </a:t>
                      </a:r>
                      <a:endParaRPr lang="en-U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ปี พ</a:t>
                      </a:r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r>
                        <a:rPr lang="th-TH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ศ</a:t>
                      </a:r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2563</a:t>
                      </a:r>
                      <a:endParaRPr lang="th-TH" sz="1200" b="1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3" marR="91433" marT="45723" marB="45723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7149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endParaRPr lang="th-TH" sz="1200" b="1" i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 </a:t>
                      </a:r>
                      <a:r>
                        <a:rPr lang="th-TH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การลดพลังงาน</a:t>
                      </a:r>
                      <a:endParaRPr lang="th-TH" sz="1200" b="0" i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endParaRPr lang="th-TH" sz="1200" b="1" i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 </a:t>
                      </a:r>
                      <a:r>
                        <a:rPr lang="th-TH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การลดพลังงาน</a:t>
                      </a:r>
                      <a:endParaRPr lang="th-TH" sz="1200" b="0" i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276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endParaRPr lang="th-TH" sz="1200" b="1" i="1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</a:t>
                      </a:r>
                      <a:r>
                        <a:rPr lang="th-TH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200" b="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มาตรการลด และคัดแยกขยะมูลฝอยในหน่วยงานภาครัฐ</a:t>
                      </a: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th-TH" sz="1200" b="1" kern="1200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</a:t>
                      </a:r>
                      <a:r>
                        <a:rPr lang="th-TH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200" b="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มาตรการลด และคัดแยกขยะมูลฝอยในหน่วยงานภาครัฐ</a:t>
                      </a:r>
                    </a:p>
                  </a:txBody>
                  <a:tcPr marL="121920" marR="12192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279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endParaRPr lang="th-TH" sz="1200" b="1" i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200" b="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</a:t>
                      </a:r>
                      <a:r>
                        <a:rPr lang="en-US" sz="12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200" b="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การประหยัดงบประมาณ</a:t>
                      </a: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th-TH" sz="1200" b="1" spc="-4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200" b="0" spc="-4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en-US" sz="1200" b="0" spc="-4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    -</a:t>
                      </a:r>
                      <a:endParaRPr lang="th-TH" sz="1200" b="0" strike="sngStrike" spc="-4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2798">
                <a:tc>
                  <a:txBody>
                    <a:bodyPr/>
                    <a:lstStyle/>
                    <a:p>
                      <a:pPr marL="87313" indent="-87313" algn="l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endParaRPr lang="th-TH" sz="1200" b="1" i="0" spc="-7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7313" indent="-87313" algn="l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en-US" sz="1200" b="0" spc="-7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</a:t>
                      </a:r>
                      <a:r>
                        <a:rPr lang="en-US" sz="1200" b="0" spc="-7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200" b="0" spc="-7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การกำกับดูแลการทุจริต</a:t>
                      </a:r>
                      <a:endParaRPr lang="th-TH" sz="1200" b="0" i="0" spc="-7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87313" indent="-87313" algn="l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endParaRPr lang="th-TH" sz="1200" b="1" i="0" spc="-7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87313" indent="-87313" algn="l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en-US" sz="1200" b="0" spc="-7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</a:t>
                      </a:r>
                      <a:r>
                        <a:rPr lang="en-US" sz="1200" b="0" spc="-7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200" b="0" spc="-7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การกำกับดูแลการทุจริต</a:t>
                      </a:r>
                      <a:endParaRPr lang="th-TH" sz="1200" b="0" i="0" spc="-7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83930">
                <a:tc>
                  <a:txBody>
                    <a:bodyPr/>
                    <a:lstStyle/>
                    <a:p>
                      <a:pPr marL="119063" indent="-119063" algn="l">
                        <a:lnSpc>
                          <a:spcPct val="90000"/>
                        </a:lnSpc>
                      </a:pPr>
                      <a:endParaRPr lang="th-TH" sz="1200" b="1" i="0" spc="-7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19063" indent="-119063" algn="l">
                        <a:lnSpc>
                          <a:spcPct val="90000"/>
                        </a:lnSpc>
                      </a:pPr>
                      <a:r>
                        <a:rPr lang="en-US" sz="1200" b="0" spc="-7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 </a:t>
                      </a:r>
                      <a:r>
                        <a:rPr lang="th-TH" sz="1200" b="0" spc="-7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ภาวะผู้นำ</a:t>
                      </a:r>
                      <a:endParaRPr lang="th-TH" sz="1200" b="0" i="0" spc="-7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119063" indent="-119063" algn="l">
                        <a:lnSpc>
                          <a:spcPct val="90000"/>
                        </a:lnSpc>
                      </a:pPr>
                      <a:endParaRPr lang="th-TH" sz="1200" b="1" i="0" spc="-7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19063" indent="-119063" algn="l">
                        <a:lnSpc>
                          <a:spcPct val="90000"/>
                        </a:lnSpc>
                      </a:pPr>
                      <a:r>
                        <a:rPr lang="en-US" sz="1200" b="0" spc="-7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 </a:t>
                      </a:r>
                      <a:r>
                        <a:rPr lang="th-TH" sz="1200" b="0" spc="-7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ภาวะผู้นำ</a:t>
                      </a:r>
                      <a:endParaRPr lang="th-TH" sz="1200" b="0" i="0" spc="-7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90969">
                <a:tc>
                  <a:txBody>
                    <a:bodyPr/>
                    <a:lstStyle/>
                    <a:p>
                      <a:pPr marL="169863" marR="0" lvl="0" indent="-1698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h-TH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ahoma"/>
                        <a:ea typeface="Tahoma"/>
                        <a:cs typeface="Tahoma"/>
                      </a:endParaRPr>
                    </a:p>
                  </a:txBody>
                  <a:tcPr marL="121920" marR="12192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9863" marR="0" lvl="0" indent="-1698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r>
                        <a:rPr lang="th-TH" sz="1200" b="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r>
                        <a:rPr lang="en-US" sz="1200" b="0" u="none" strike="noStrik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ระบบติดตามการปฏิบัติงาน</a:t>
                      </a:r>
                      <a:r>
                        <a:rPr lang="th-TH" sz="1200" b="0" dirty="0">
                          <a:solidFill>
                            <a:schemeClr val="tx1"/>
                          </a:solidFill>
                          <a:latin typeface="Tahoma"/>
                          <a:ea typeface="Tahoma"/>
                          <a:cs typeface="Tahoma"/>
                        </a:rPr>
                        <a:t>เพื่อบริหารงานขององค์การ</a:t>
                      </a:r>
                      <a:endParaRPr kumimoji="0" lang="th-TH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ahoma"/>
                        <a:ea typeface="Tahoma"/>
                        <a:cs typeface="Tahoma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169863" marR="0" lvl="0" indent="-1698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h-TH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ahoma"/>
                        <a:ea typeface="Tahoma"/>
                        <a:cs typeface="Tahoma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69863" marR="0" lvl="0" indent="-1698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lang="th-TH" sz="1200" b="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r>
                        <a:rPr lang="en-US" sz="1200" b="0" u="none" strike="noStrik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2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ระบบติดตามการปฏิบัติงาน</a:t>
                      </a:r>
                      <a:r>
                        <a:rPr lang="th-TH" sz="1200" b="0" dirty="0">
                          <a:solidFill>
                            <a:schemeClr val="tx1"/>
                          </a:solidFill>
                          <a:latin typeface="Tahoma"/>
                          <a:ea typeface="Tahoma"/>
                          <a:cs typeface="Tahoma"/>
                        </a:rPr>
                        <a:t>เพื่อการบริหารงานขององค์การ</a:t>
                      </a:r>
                      <a:endParaRPr kumimoji="0" lang="th-TH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ahoma"/>
                        <a:ea typeface="Tahoma"/>
                        <a:cs typeface="Tahoma"/>
                      </a:endParaRPr>
                    </a:p>
                  </a:txBody>
                  <a:tcPr marL="121920" marR="12192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83930">
                <a:tc>
                  <a:txBody>
                    <a:bodyPr/>
                    <a:lstStyle/>
                    <a:p>
                      <a:pPr marL="60325" marR="0" indent="-60325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th-TH" sz="1200" b="1" i="0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r>
                        <a:rPr lang="th-TH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การส่งเสริมการใช้เทคโนโลยีดิจิทัลในองค์การ</a:t>
                      </a:r>
                      <a:endParaRPr lang="th-TH" sz="1200" b="1" i="0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180975" marR="0" indent="-180975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th-TH" sz="1200" b="1" i="0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indent="-180975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r>
                        <a:rPr lang="th-TH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การส่งเสริมการใช้เทคโนโลยีดิจิทัลในองค์การ</a:t>
                      </a:r>
                      <a:endParaRPr lang="th-TH" sz="1200" b="1" i="0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2798">
                <a:tc>
                  <a:txBody>
                    <a:bodyPr/>
                    <a:lstStyle/>
                    <a:p>
                      <a:pPr marL="169863" marR="0" indent="-1698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1" i="0" spc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9863" marR="0" indent="-1698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r>
                        <a:rPr lang="th-TH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การสร้างคุณธรรม</a:t>
                      </a:r>
                      <a:r>
                        <a:rPr lang="th-TH" sz="12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จริยธรรมในองค์การ</a:t>
                      </a:r>
                      <a:r>
                        <a:rPr lang="en-US" sz="12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US" sz="1200" b="1" i="0" spc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169863" marR="0" indent="-1698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1" i="0" spc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69863" marR="0" indent="-1698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r>
                        <a:rPr lang="th-TH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การสร้างคุณธรรม</a:t>
                      </a:r>
                      <a:r>
                        <a:rPr lang="th-TH" sz="12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จริยธรรมในองค์การ</a:t>
                      </a:r>
                      <a:r>
                        <a:rPr lang="en-US" sz="12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US" sz="1200" b="1" i="0" spc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42798">
                <a:tc>
                  <a:txBody>
                    <a:bodyPr/>
                    <a:lstStyle/>
                    <a:p>
                      <a:pPr marL="169863" indent="-169863" algn="l">
                        <a:lnSpc>
                          <a:spcPct val="90000"/>
                        </a:lnSpc>
                        <a:tabLst>
                          <a:tab pos="169863" algn="l"/>
                        </a:tabLst>
                      </a:pPr>
                      <a:endParaRPr lang="th-TH" sz="1200" b="1" i="0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9863" indent="-169863" algn="l">
                        <a:lnSpc>
                          <a:spcPct val="90000"/>
                        </a:lnSpc>
                        <a:tabLst>
                          <a:tab pos="169863" algn="l"/>
                        </a:tabLst>
                      </a:pPr>
                      <a:r>
                        <a:rPr lang="en-US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 </a:t>
                      </a:r>
                      <a:r>
                        <a:rPr lang="th-TH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การเสริมสร้างขวัญกำลังใจ</a:t>
                      </a:r>
                      <a:r>
                        <a:rPr lang="en-US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2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การดูแลเอาใจใส่ผู้ใต้บังคับบัญชา</a:t>
                      </a:r>
                      <a:endParaRPr lang="th-TH" sz="1200" b="1" i="0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169863" indent="-169863" algn="l">
                        <a:lnSpc>
                          <a:spcPct val="90000"/>
                        </a:lnSpc>
                        <a:tabLst>
                          <a:tab pos="169863" algn="l"/>
                        </a:tabLst>
                      </a:pPr>
                      <a:endParaRPr lang="th-TH" sz="1200" b="1" i="0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69863" indent="-169863" algn="l">
                        <a:lnSpc>
                          <a:spcPct val="90000"/>
                        </a:lnSpc>
                        <a:tabLst>
                          <a:tab pos="169863" algn="l"/>
                        </a:tabLst>
                      </a:pPr>
                      <a:r>
                        <a:rPr lang="en-US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 </a:t>
                      </a:r>
                      <a:r>
                        <a:rPr lang="th-TH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การเสริมสร้างขวัญกำลังใจ</a:t>
                      </a:r>
                      <a:r>
                        <a:rPr lang="en-US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/>
                      </a:r>
                      <a:br>
                        <a:rPr lang="th-TH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12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การดูแลเอาใจใส่ผู้ใต้บังคับบัญชา</a:t>
                      </a:r>
                      <a:endParaRPr lang="th-TH" sz="1200" b="1" i="0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83930"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prstClr val="black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</a:t>
                      </a:r>
                      <a:r>
                        <a:rPr lang="en-US" sz="12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การบูรณาการข้อมูลระหว่างหน่วยงาน</a:t>
                      </a:r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(Integration)</a:t>
                      </a:r>
                      <a:endParaRPr lang="en-US" sz="1200" b="0" dirty="0">
                        <a:solidFill>
                          <a:prstClr val="black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prstClr val="black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</a:t>
                      </a:r>
                      <a:r>
                        <a:rPr lang="en-US" sz="12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การบูรณาการข้อมูลระหว่างหน่วยงาน</a:t>
                      </a:r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(Integration)</a:t>
                      </a:r>
                      <a:endParaRPr lang="en-US" sz="1200" b="0" dirty="0">
                        <a:solidFill>
                          <a:prstClr val="black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920" marR="12192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83930"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prstClr val="black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prstClr val="black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solidFill>
                          <a:prstClr val="black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10. </a:t>
                      </a:r>
                      <a:r>
                        <a:rPr lang="th-TH" sz="1200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การชี้แจงประเด็นสำคัญ</a:t>
                      </a:r>
                      <a:br>
                        <a:rPr lang="th-TH" sz="1200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th-TH" sz="1200" b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ที่ทันต่อสถานการณ์ (ถ้ามี)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920" marR="12192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5400" y="170736"/>
            <a:ext cx="779412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</a:t>
            </a:r>
            <a:r>
              <a:rPr lang="th-TH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การเปรียบเทียบประเด็นการประเมินของปีงบประมาณ พ.ศ. 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2562</a:t>
            </a:r>
            <a:r>
              <a:rPr lang="th-TH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และ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พ.ศ.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2563</a:t>
            </a:r>
            <a:endParaRPr lang="en-US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="" xmlns:a16="http://schemas.microsoft.com/office/drawing/2014/main" id="{C1DDA343-6E3E-4978-AF15-6C4E1610E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6536925"/>
            <a:ext cx="2057400" cy="365125"/>
          </a:xfrm>
        </p:spPr>
        <p:txBody>
          <a:bodyPr/>
          <a:lstStyle/>
          <a:p>
            <a:pPr>
              <a:defRPr/>
            </a:pPr>
            <a:r>
              <a:rPr lang="en-US" altLang="th-TH" dirty="0">
                <a:solidFill>
                  <a:prstClr val="black">
                    <a:tint val="75000"/>
                  </a:prstClr>
                </a:solidFill>
              </a:rPr>
              <a:t>9</a:t>
            </a:r>
            <a:endParaRPr lang="th-TH" altLang="th-TH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132069"/>
              </p:ext>
            </p:extLst>
          </p:nvPr>
        </p:nvGraphicFramePr>
        <p:xfrm>
          <a:off x="5445687" y="1054162"/>
          <a:ext cx="3630182" cy="5551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018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51804">
                <a:tc>
                  <a:txBody>
                    <a:bodyPr/>
                    <a:lstStyle/>
                    <a:p>
                      <a:pPr algn="ctr"/>
                      <a:r>
                        <a:rPr lang="th-TH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หมายเหตุ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00107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ดำเนินการตามมติ ค.ร.ม.</a:t>
                      </a:r>
                      <a:r>
                        <a:rPr lang="th-TH" sz="11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</a:t>
                      </a:r>
                      <a:r>
                        <a:rPr lang="th-TH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ก</a:t>
                      </a:r>
                      <a:r>
                        <a:rPr lang="en-U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r>
                        <a:rPr lang="th-TH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</a:t>
                      </a:r>
                      <a:r>
                        <a:rPr lang="en-US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61</a:t>
                      </a:r>
                      <a:r>
                        <a:rPr lang="th-TH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“มาตรการลดและคัดแยกขยะมูลฝอยในหน่วยงานภาครัฐ” ตามข้อเสนอของกรมควบคุมมลพิษ </a:t>
                      </a:r>
                      <a:r>
                        <a:rPr lang="th-TH" sz="11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ก.ทรัพยากรธรรมชาติและสิ่งแวดล้อม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1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ปรับค่าเป้าหมายให้มีความท้าทายเพิ่มมากขึ้น</a:t>
                      </a:r>
                      <a:endParaRPr lang="en-US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100" b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ไม่ประเมิน เนื่องจากส่วนราชการมีการใช้ระบบเทคโนโลยีสารสนเทศช่วยในการดำเนินงาน</a:t>
                      </a:r>
                      <a:r>
                        <a:rPr lang="th-TH" sz="1100" b="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ซึ่ง</a:t>
                      </a:r>
                      <a:r>
                        <a:rPr lang="th-TH" sz="1100" b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ส่งผลต่อการประหยัดงบประมาณอยู่แล้ว จึงไม่จำเป็นจะต้องวัดประเด็นนี้</a:t>
                      </a:r>
                      <a:endParaRPr lang="en-US" sz="1100" b="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100" b="0" i="0" spc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0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ปรับวิธีการประเมินจาก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Self Assessment</a:t>
                      </a:r>
                      <a:r>
                        <a:rPr lang="th-TH" sz="10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เป็น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Online</a:t>
                      </a:r>
                      <a:r>
                        <a:rPr lang="th-TH" sz="10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0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Survey</a:t>
                      </a:r>
                      <a:endParaRPr lang="th-TH" sz="10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th-TH" sz="11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th-TH" sz="11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th-TH" sz="11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th-TH" sz="11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th-TH" sz="11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1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th-TH" sz="6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l" defTabSz="457200">
                        <a:buFont typeface="Arial" panose="020B0604020202020204" pitchFamily="34" charset="0"/>
                        <a:buChar char="•"/>
                      </a:pP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ปรับประเด็นข้อคำถามเพื่อการพัฒนาต่อเนื่องจากปีงบประมาณ พ.ศ.</a:t>
                      </a:r>
                      <a:r>
                        <a:rPr lang="en-US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2562</a:t>
                      </a:r>
                      <a:endParaRPr lang="th-TH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l" defTabSz="457200">
                        <a:buFont typeface="Arial" panose="020B0604020202020204" pitchFamily="34" charset="0"/>
                        <a:buChar char="•"/>
                      </a:pPr>
                      <a:endParaRPr lang="th-TH" sz="1100" b="0" kern="1200" dirty="0">
                        <a:solidFill>
                          <a:prstClr val="black"/>
                        </a:solidFill>
                        <a:effectLst/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marL="171450" indent="-171450" algn="l" defTabSz="457200">
                        <a:buFont typeface="Arial" panose="020B0604020202020204" pitchFamily="34" charset="0"/>
                        <a:buChar char="•"/>
                      </a:pPr>
                      <a:endParaRPr lang="en-US" sz="1000" b="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l" defTabSz="457200">
                        <a:buFont typeface="Arial" panose="020B0604020202020204" pitchFamily="34" charset="0"/>
                        <a:buChar char="•"/>
                      </a:pPr>
                      <a:endParaRPr lang="en-US" sz="1000" b="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l" defTabSz="457200">
                        <a:buFont typeface="Arial" panose="020B0604020202020204" pitchFamily="34" charset="0"/>
                        <a:buChar char="•"/>
                      </a:pPr>
                      <a:endParaRPr lang="en-US" sz="1000" b="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l" defTabSz="457200">
                        <a:buFont typeface="Arial" panose="020B0604020202020204" pitchFamily="34" charset="0"/>
                        <a:buChar char="•"/>
                      </a:pPr>
                      <a:endParaRPr lang="en-US" sz="1000" b="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l" defTabSz="457200">
                        <a:buFont typeface="Arial" panose="020B0604020202020204" pitchFamily="34" charset="0"/>
                        <a:buChar char="•"/>
                      </a:pPr>
                      <a:endParaRPr lang="en-US" sz="1000" b="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indent="-171450" algn="l" defTabSz="457200">
                        <a:buFont typeface="Arial" panose="020B0604020202020204" pitchFamily="34" charset="0"/>
                        <a:buChar char="•"/>
                      </a:pPr>
                      <a:endParaRPr lang="en-US" sz="600" b="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000" b="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ประเมินเฉพาะส่วนราชการที่ถูกเคาะประเด็น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ight Brace 1"/>
          <p:cNvSpPr/>
          <p:nvPr/>
        </p:nvSpPr>
        <p:spPr>
          <a:xfrm>
            <a:off x="5314950" y="3852464"/>
            <a:ext cx="153935" cy="24188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 flipH="1">
            <a:off x="5340350" y="1799825"/>
            <a:ext cx="161448" cy="62865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122199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3450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101448"/>
              </p:ext>
            </p:extLst>
          </p:nvPr>
        </p:nvGraphicFramePr>
        <p:xfrm>
          <a:off x="16932" y="943291"/>
          <a:ext cx="9058275" cy="5543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8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31457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390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08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83096">
                <a:tc>
                  <a:txBody>
                    <a:bodyPr/>
                    <a:lstStyle/>
                    <a:p>
                      <a:pPr algn="ctr"/>
                      <a:endParaRPr lang="th-TH" sz="1200" b="1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3" marR="91433" marT="45723" marB="45723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ประเด็นการประเมิน</a:t>
                      </a:r>
                      <a:endParaRPr lang="th-TH" sz="1200" b="1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3" marR="91433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b="1" dirty="0">
                          <a:solidFill>
                            <a:schemeClr val="bg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ข้อมูลเพื่อใช้ในการประเมินผล</a:t>
                      </a:r>
                    </a:p>
                  </a:txBody>
                  <a:tcPr marL="91433" marR="91433" marT="45723" marB="4572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แหล่งข้อมูล</a:t>
                      </a:r>
                      <a:endParaRPr lang="th-TH" sz="1200" b="1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33" marR="91433" marT="45723" marB="45723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8713"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90000"/>
                        </a:lnSpc>
                        <a:buFont typeface="Wingdings" pitchFamily="2" charset="2"/>
                        <a:buAutoNum type="arabicPeriod"/>
                      </a:pPr>
                      <a:endParaRPr lang="th-TH" sz="1100" b="1" i="0" spc="-7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th-TH" sz="11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การลดพลังงาน</a:t>
                      </a:r>
                      <a:endParaRPr lang="th-TH" sz="1100" b="1" i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100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ใช้ผลการประเมินจากระบบการรายงานในเว็บไซต์</a:t>
                      </a:r>
                      <a:r>
                        <a:rPr lang="en-US" sz="1100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br>
                        <a:rPr lang="en-US" sz="1100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en-US" sz="1100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e-report .energy.go.th</a:t>
                      </a: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th-TH" sz="1100" i="0" spc="-5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สำนักงานนโยบายและแผนพลังงาน</a:t>
                      </a:r>
                      <a:r>
                        <a:rPr lang="th-TH" sz="1100" i="0" spc="-5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i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/>
                      </a:r>
                      <a:br>
                        <a:rPr lang="th-TH" sz="1100" i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1100" i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กระทรวงพลังงาน</a:t>
                      </a:r>
                      <a:endParaRPr lang="th-TH" sz="1100" b="1" i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7905"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90000"/>
                        </a:lnSpc>
                        <a:buFont typeface="Wingdings" pitchFamily="2" charset="2"/>
                        <a:buAutoNum type="arabicPeriod"/>
                      </a:pPr>
                      <a:endParaRPr lang="th-TH" sz="1100" b="1" i="0" spc="-7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  <a:buFont typeface="Wingdings" pitchFamily="2" charset="2"/>
                        <a:buNone/>
                        <a:tabLst/>
                      </a:pPr>
                      <a:r>
                        <a:rPr lang="th-TH" sz="1100" b="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มาตรการลด และคัดแยกขยะมูลฝอยในหน่วยงานภาครัฐ</a:t>
                      </a:r>
                      <a:endParaRPr lang="th-TH" sz="1100" b="0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th-TH" sz="1100" spc="-5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ใช้ผลการประเมินตาม</a:t>
                      </a:r>
                      <a:r>
                        <a:rPr lang="th-TH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มาตรการลด และคัดแยกขยะมูลฝอย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/>
                      </a:r>
                      <a:b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ในหน่วยงานภาครัฐ </a:t>
                      </a:r>
                      <a:endParaRPr lang="en-US" sz="1100" spc="-7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th-TH" sz="1100" i="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กรมควบคุมมลพิษ</a:t>
                      </a:r>
                    </a:p>
                    <a:p>
                      <a:pPr marL="0" indent="0" algn="ctr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th-TH" sz="1100" i="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กระทรวงทรัพยากรธรรมชาติและสิ่งแวดล้อม </a:t>
                      </a:r>
                      <a:endParaRPr lang="th-TH" sz="1100" b="0" i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4321"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90000"/>
                        </a:lnSpc>
                        <a:buFont typeface="Wingdings" pitchFamily="2" charset="2"/>
                        <a:buAutoNum type="arabicPeriod"/>
                      </a:pPr>
                      <a:endParaRPr lang="th-TH" sz="1100" b="1" i="0" spc="-7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</a:pPr>
                      <a:r>
                        <a:rPr lang="th-TH" sz="1100" b="0" i="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การชี้แจงประเด็นสำคัญที่ทันต่อ</a:t>
                      </a:r>
                      <a:r>
                        <a:rPr lang="th-TH" sz="1100" b="0" i="0" spc="0" baseline="0" dirty="0" smtClean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สถานการณ์ (</a:t>
                      </a:r>
                      <a:r>
                        <a:rPr lang="th-TH" sz="1100" b="0" i="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ถ้ามี) </a:t>
                      </a:r>
                      <a:endParaRPr lang="en-US" sz="1100" b="0" i="0" spc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0" algn="l">
                        <a:lnSpc>
                          <a:spcPct val="90000"/>
                        </a:lnSpc>
                      </a:pPr>
                      <a:r>
                        <a:rPr lang="th-TH" sz="1100" b="0" i="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(ไม่รวม</a:t>
                      </a:r>
                      <a:r>
                        <a:rPr lang="th-TH" sz="11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ผู้ว่าราชการจังหวัด</a:t>
                      </a:r>
                      <a:r>
                        <a:rPr lang="th-TH" sz="1100" b="0" i="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1) </a:t>
                      </a:r>
                      <a:r>
                        <a:rPr lang="th-TH" sz="1100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ใช้ผลการประเมินจากความสามารถในการชี้แจงประเด็นข่าว</a:t>
                      </a:r>
                      <a:r>
                        <a:rPr lang="en-US" sz="1100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/>
                      </a:r>
                      <a:br>
                        <a:rPr lang="en-US" sz="1100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1100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ภายในระยะเวลาที่กำหนด ให้ครบถ้วนและตรงประเด็น</a:t>
                      </a:r>
                      <a:endParaRPr lang="en-US" sz="1100" spc="-7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119063" indent="-119063" algn="ctr">
                        <a:lnSpc>
                          <a:spcPct val="90000"/>
                        </a:lnSpc>
                      </a:pPr>
                      <a:r>
                        <a:rPr lang="th-TH" sz="1100" b="0" i="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กรมประชาสัมพันธ์</a:t>
                      </a:r>
                    </a:p>
                  </a:txBody>
                  <a:tcPr marL="121920" marR="121920" marT="34290" marB="34290" anchor="ctr"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4321"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90000"/>
                        </a:lnSpc>
                        <a:buFont typeface="Wingdings" pitchFamily="2" charset="2"/>
                        <a:buAutoNum type="arabicPeriod"/>
                      </a:pPr>
                      <a:endParaRPr lang="th-TH" sz="1100" b="1" i="0" spc="-7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</a:pPr>
                      <a:endParaRPr lang="th-TH" sz="1100" b="0" i="0" spc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2) </a:t>
                      </a:r>
                      <a:r>
                        <a:rPr lang="th-TH" sz="1100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ใช้ผลการประเมินจากความสามารถในการตอบกลับประเด็นข่าวที่ตรวจสอบภายในระยะเวลาที่กำหนด</a:t>
                      </a:r>
                      <a:endParaRPr lang="en-US" sz="1100" spc="-70" dirty="0">
                        <a:solidFill>
                          <a:srgbClr val="FF000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119063" indent="-119063" algn="ctr">
                        <a:lnSpc>
                          <a:spcPct val="90000"/>
                        </a:lnSpc>
                      </a:pPr>
                      <a:r>
                        <a:rPr lang="th-TH" sz="1100" b="0" i="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สำนักงานปลัดกระทรวง</a:t>
                      </a:r>
                    </a:p>
                    <a:p>
                      <a:pPr marL="0" indent="0" algn="ctr">
                        <a:lnSpc>
                          <a:spcPct val="90000"/>
                        </a:lnSpc>
                      </a:pPr>
                      <a:r>
                        <a:rPr lang="th-TH" sz="1100" b="0" i="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กระทรวงดิจิทัลเพื่อเศรษฐกิจและสังคม</a:t>
                      </a:r>
                    </a:p>
                  </a:txBody>
                  <a:tcPr marL="121920" marR="121920" marT="34290" marB="34290" anchor="ctr"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4321"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90000"/>
                        </a:lnSpc>
                        <a:buFont typeface="Wingdings" pitchFamily="2" charset="2"/>
                        <a:buAutoNum type="arabicPeriod"/>
                      </a:pPr>
                      <a:endParaRPr lang="th-TH" sz="1100" b="1" i="0" spc="-7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th-TH" sz="1100" spc="-7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การกำกับดูแลการทุจริต</a:t>
                      </a:r>
                      <a:endParaRPr lang="th-TH" sz="1100" b="1" i="0" spc="-7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th-TH" sz="1100" u="sng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รอบ </a:t>
                      </a:r>
                      <a:r>
                        <a:rPr lang="en-US" sz="1100" u="sng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th-TH" sz="1100" u="none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th-TH" sz="1100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ใช้ผลการประเมิน</a:t>
                      </a:r>
                      <a:r>
                        <a:rPr lang="th-TH" sz="1100" spc="-7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คุณธรรมและความโปร่งใส</a:t>
                      </a:r>
                      <a:r>
                        <a:rPr lang="en-US" sz="1100" spc="-7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/>
                      </a:r>
                      <a:br>
                        <a:rPr lang="en-US" sz="1100" spc="-7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1100" spc="-7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การดำเนินงานของหน่วยงานภาครัฐ </a:t>
                      </a:r>
                      <a:r>
                        <a:rPr lang="en-US" sz="11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(Integrity and Transparency Assessment: ITA)</a:t>
                      </a:r>
                      <a:endParaRPr lang="en-US" sz="1100" spc="-70" baseline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100" i="0" spc="-7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0" algn="ctr">
                        <a:lnSpc>
                          <a:spcPct val="90000"/>
                        </a:lnSpc>
                        <a:buFontTx/>
                        <a:buNone/>
                      </a:pPr>
                      <a:r>
                        <a:rPr lang="th-TH" sz="1100" b="0" i="0" spc="-7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สำนักงาน ป.ป.ช.</a:t>
                      </a:r>
                    </a:p>
                  </a:txBody>
                  <a:tcPr marL="121920" marR="121920" marT="34290" marB="34290"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74321">
                <a:tc>
                  <a:txBody>
                    <a:bodyPr/>
                    <a:lstStyle/>
                    <a:p>
                      <a:pPr marL="228600" indent="-228600" algn="l">
                        <a:lnSpc>
                          <a:spcPct val="90000"/>
                        </a:lnSpc>
                        <a:buFont typeface="Wingdings" pitchFamily="2" charset="2"/>
                        <a:buAutoNum type="arabicPeriod"/>
                      </a:pPr>
                      <a:endParaRPr lang="th-TH" sz="1100" b="1" i="0" spc="-7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100" u="sng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รอบ </a:t>
                      </a:r>
                      <a:r>
                        <a:rPr lang="en-US" sz="1100" u="sng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en-US" sz="1100" spc="-5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th-TH" sz="1100" dirty="0">
                          <a:solidFill>
                            <a:prstClr val="black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การสำรวจคุณธรรมและความโปร่งใสการกำกับดูแลการทุจริตในภาครัฐ</a:t>
                      </a:r>
                      <a:r>
                        <a:rPr lang="en-US" sz="1100" baseline="0" dirty="0">
                          <a:solidFill>
                            <a:prstClr val="black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endParaRPr lang="en-US" sz="1100" spc="-70" baseline="0" dirty="0">
                        <a:solidFill>
                          <a:srgbClr val="CC00FF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100" i="0" spc="-7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ผลสำรวจความคิดเห็นผู้ใต้บังคับบัญชา</a:t>
                      </a:r>
                      <a:endParaRPr lang="th-TH" sz="1100" b="0" i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432464">
                <a:tc>
                  <a:txBody>
                    <a:bodyPr/>
                    <a:lstStyle/>
                    <a:p>
                      <a:pPr marL="119063" indent="-119063" algn="l">
                        <a:lnSpc>
                          <a:spcPct val="90000"/>
                        </a:lnSpc>
                      </a:pPr>
                      <a:endParaRPr lang="th-TH" sz="1100" b="1" i="0" spc="-7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19063" indent="-119063" algn="l">
                        <a:lnSpc>
                          <a:spcPct val="90000"/>
                        </a:lnSpc>
                      </a:pPr>
                      <a:r>
                        <a:rPr lang="th-TH" sz="1100" spc="-7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ภาวะผู้นำ</a:t>
                      </a:r>
                      <a:endParaRPr lang="th-TH" sz="1100" b="1" i="0" spc="-7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th-TH" sz="1100" spc="-7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ใช้ผลการสำรวจความคิดเห็นด้านภาวะผู้นำของผู้บังคับบัญชา</a:t>
                      </a:r>
                      <a:endParaRPr lang="en-US" sz="1100" b="1" i="0" spc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100" b="0" i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2464">
                <a:tc>
                  <a:txBody>
                    <a:bodyPr/>
                    <a:lstStyle/>
                    <a:p>
                      <a:pPr marL="169863" marR="0" indent="-1698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100" b="1" i="0" spc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69863" marR="0" indent="-1698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11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การสร้างคุณธรรม</a:t>
                      </a:r>
                      <a:r>
                        <a:rPr lang="th-TH" sz="11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จริยธรรมในองค์การ</a:t>
                      </a:r>
                      <a:r>
                        <a:rPr lang="en-US" sz="11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US" sz="1100" b="1" i="0" spc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th-TH" sz="1100" spc="-7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ใช้ผลการสำรวจความคิดเห็น</a:t>
                      </a:r>
                      <a:r>
                        <a:rPr lang="th-TH" sz="11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การสร้างคุณธรรม</a:t>
                      </a:r>
                      <a:r>
                        <a:rPr lang="th-TH" sz="11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จริยธรรมในองค์การ</a:t>
                      </a:r>
                      <a:endParaRPr lang="en-US" sz="1100" spc="-70" baseline="0" dirty="0">
                        <a:solidFill>
                          <a:srgbClr val="CC00FF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100" b="0" i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2464">
                <a:tc>
                  <a:txBody>
                    <a:bodyPr/>
                    <a:lstStyle/>
                    <a:p>
                      <a:pPr marL="169863" indent="-169863" algn="l">
                        <a:lnSpc>
                          <a:spcPct val="90000"/>
                        </a:lnSpc>
                        <a:tabLst>
                          <a:tab pos="169863" algn="l"/>
                        </a:tabLst>
                      </a:pPr>
                      <a:endParaRPr lang="th-TH" sz="1100" b="1" i="0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90000"/>
                        </a:lnSpc>
                        <a:tabLst/>
                      </a:pPr>
                      <a:r>
                        <a:rPr lang="th-TH" sz="11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การเสริมสร้างขวัญกำลังใจ</a:t>
                      </a:r>
                      <a:r>
                        <a:rPr lang="en-US" sz="11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1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การดูแลเอาใจใส่ผู้ใต้บังคับบัญชา</a:t>
                      </a:r>
                      <a:endParaRPr lang="th-TH" sz="1100" b="1" i="0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100" spc="-7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ใช้ผลการสำรวจความคิดเห็น</a:t>
                      </a:r>
                      <a:r>
                        <a:rPr lang="th-TH" sz="11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การเสริมสร้างขวัญกำลังใจ</a:t>
                      </a:r>
                      <a:r>
                        <a:rPr lang="en-US" sz="11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100" spc="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การดูแลเอาใจใส่ผู้ใต้บังคับบัญชา</a:t>
                      </a:r>
                      <a:r>
                        <a:rPr lang="th-TH" sz="1100" spc="-7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ในหน่วยงาน </a:t>
                      </a:r>
                      <a:endParaRPr lang="en-US" sz="1100" spc="-70" baseline="0" dirty="0">
                        <a:solidFill>
                          <a:srgbClr val="CC00FF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sz="1100" b="0" i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2171">
                <a:tc>
                  <a:txBody>
                    <a:bodyPr/>
                    <a:lstStyle/>
                    <a:p>
                      <a:pPr marL="169863" marR="0" lvl="0" indent="-169863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h-TH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uLnTx/>
                        <a:uFillTx/>
                        <a:latin typeface="Tahoma"/>
                        <a:ea typeface="Tahoma"/>
                        <a:cs typeface="Tahoma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1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ระบบติดตามการปฏิบัติงานเพื่อการ</a:t>
                      </a:r>
                      <a:r>
                        <a:rPr lang="th-TH" sz="11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ahoma"/>
                          <a:ea typeface="Tahoma"/>
                          <a:cs typeface="Tahoma"/>
                        </a:rPr>
                        <a:t>บริหารงาน</a:t>
                      </a:r>
                      <a:r>
                        <a:rPr lang="en-US" sz="11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ahoma"/>
                          <a:ea typeface="Tahoma"/>
                          <a:cs typeface="Tahoma"/>
                        </a:rPr>
                        <a:t/>
                      </a:r>
                      <a:br>
                        <a:rPr lang="en-US" sz="11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ahoma"/>
                          <a:ea typeface="Tahoma"/>
                          <a:cs typeface="Tahoma"/>
                        </a:rPr>
                      </a:br>
                      <a:r>
                        <a:rPr lang="th-TH" sz="11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ahoma"/>
                          <a:ea typeface="Tahoma"/>
                          <a:cs typeface="Tahoma"/>
                        </a:rPr>
                        <a:t>ขององค์การ</a:t>
                      </a:r>
                      <a:endParaRPr kumimoji="0" lang="th-TH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uLnTx/>
                        <a:uFillTx/>
                        <a:latin typeface="Tahoma"/>
                        <a:ea typeface="Tahoma"/>
                        <a:cs typeface="Tahoma"/>
                      </a:endParaRPr>
                    </a:p>
                  </a:txBody>
                  <a:tcPr marL="121920" marR="121920" marT="34290" marB="34290" anchor="ctr"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th-TH" sz="1100" spc="-7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ใช้ผลของการประเมินตนเอง </a:t>
                      </a:r>
                      <a:r>
                        <a:rPr lang="en-US" sz="1100" b="0" spc="-7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(Self</a:t>
                      </a:r>
                      <a:r>
                        <a:rPr lang="en-US" sz="1100" b="0" spc="-7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Assessment</a:t>
                      </a:r>
                      <a:r>
                        <a:rPr lang="en-US" sz="1100" b="0" spc="-7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en-US" sz="1100" spc="-7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 rowSpan="3">
                  <a:txBody>
                    <a:bodyPr/>
                    <a:lstStyle/>
                    <a:p>
                      <a:pPr marL="0" indent="0" algn="ctr"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th-TH" sz="1100" b="0" i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ประเมินตนเอง</a:t>
                      </a:r>
                    </a:p>
                  </a:txBody>
                  <a:tcPr marL="121920" marR="121920" marT="34290" marB="34290" anchor="ctr">
                    <a:solidFill>
                      <a:srgbClr val="E1D9F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3772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th-TH" sz="1100" b="1" i="0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th-TH" sz="1100" spc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การส่งเสริมการใช้เทคโนโลยีดิจิทัลในองค์การ</a:t>
                      </a:r>
                      <a:endParaRPr lang="th-TH" sz="1100" b="1" i="0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 vMerge="1">
                  <a:txBody>
                    <a:bodyPr/>
                    <a:lstStyle/>
                    <a:p>
                      <a:pPr algn="l"/>
                      <a:endParaRPr lang="en-US" sz="1100" spc="-70" dirty="0">
                        <a:solidFill>
                          <a:srgbClr val="003399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 vMerge="1">
                  <a:txBody>
                    <a:bodyPr/>
                    <a:lstStyle/>
                    <a:p>
                      <a:pPr marL="60325" marR="0" indent="-60325" algn="ctr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th-TH" sz="1100" b="1" i="0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3772"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dirty="0">
                        <a:solidFill>
                          <a:prstClr val="black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920" marR="12192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indent="-22860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100" b="0" dirty="0">
                          <a:solidFill>
                            <a:prstClr val="black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การบูรณาการข้อมูลระหว่างหน่วยงาน</a:t>
                      </a:r>
                      <a:endParaRPr lang="en-US" sz="1100" b="0" dirty="0">
                        <a:solidFill>
                          <a:prstClr val="black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121920" marR="121920" marT="34290" marB="34290" anchor="ctr"/>
                </a:tc>
                <a:tc vMerge="1">
                  <a:txBody>
                    <a:bodyPr/>
                    <a:lstStyle/>
                    <a:p>
                      <a:pPr algn="l"/>
                      <a:endParaRPr lang="en-US" sz="1100" spc="-70" dirty="0">
                        <a:solidFill>
                          <a:srgbClr val="003399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tc vMerge="1">
                  <a:txBody>
                    <a:bodyPr/>
                    <a:lstStyle/>
                    <a:p>
                      <a:pPr marL="119063" indent="-119063" algn="ctr">
                        <a:lnSpc>
                          <a:spcPct val="90000"/>
                        </a:lnSpc>
                      </a:pPr>
                      <a:endParaRPr lang="th-TH" sz="1100" b="1" i="0" spc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21920" marR="121920" marT="34290" marB="3429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7188" y="378496"/>
            <a:ext cx="31618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th-TH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ปลัดกระทรวง อธิบดี และผู้ว่าราชการจังหวัด</a:t>
            </a:r>
            <a:r>
              <a:rPr lang="en-US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="" xmlns:a16="http://schemas.microsoft.com/office/drawing/2014/main" id="{C1DDA343-6E3E-4978-AF15-6C4E1610E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pPr>
              <a:defRPr/>
            </a:pPr>
            <a:r>
              <a:rPr lang="en-US" altLang="th-TH" dirty="0">
                <a:solidFill>
                  <a:prstClr val="black">
                    <a:tint val="75000"/>
                  </a:prstClr>
                </a:solidFill>
              </a:rPr>
              <a:t>10</a:t>
            </a:r>
            <a:endParaRPr lang="th-TH" altLang="th-TH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400" y="170736"/>
            <a:ext cx="846257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4.</a:t>
            </a:r>
            <a:r>
              <a:rPr lang="th-TH" sz="16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600" b="1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กรอบการประเมินและประเด็นการประเมินผู้บริหารองค์การประจำปีงบประมาณ พ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th-TH" sz="1600" b="1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ศ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2563</a:t>
            </a:r>
            <a:endParaRPr lang="th-TH" sz="1600" b="1" dirty="0">
              <a:solidFill>
                <a:schemeClr val="tx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-628396" y="4627176"/>
            <a:ext cx="1689104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Online Survey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-217243" y="5929786"/>
            <a:ext cx="869947" cy="230832"/>
          </a:xfrm>
          <a:prstGeom prst="rect">
            <a:avLst/>
          </a:prstGeom>
          <a:solidFill>
            <a:srgbClr val="E1D9FD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9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 Assessment</a:t>
            </a:r>
            <a:endParaRPr lang="en-US" sz="900" dirty="0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-1124815" y="2439595"/>
            <a:ext cx="2686060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12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รับผลคะแนนจากเจ้าภาพ</a:t>
            </a:r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122199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1486984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1DDA343-6E3E-4978-AF15-6C4E1610E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91612" y="6560251"/>
            <a:ext cx="452387" cy="297750"/>
          </a:xfrm>
        </p:spPr>
        <p:txBody>
          <a:bodyPr/>
          <a:lstStyle/>
          <a:p>
            <a:pPr>
              <a:defRPr/>
            </a:pPr>
            <a:fld id="{9846CFC2-BE73-481F-B3A5-85523086F3E1}" type="slidenum">
              <a:rPr lang="th-TH" altLang="th-TH" smtClean="0"/>
              <a:pPr>
                <a:defRPr/>
              </a:pPr>
              <a:t>8</a:t>
            </a:fld>
            <a:endParaRPr lang="th-TH" altLang="th-TH" dirty="0"/>
          </a:p>
        </p:txBody>
      </p:sp>
      <p:sp>
        <p:nvSpPr>
          <p:cNvPr id="14" name="TextBox 14">
            <a:extLst>
              <a:ext uri="{FF2B5EF4-FFF2-40B4-BE49-F238E27FC236}">
                <a16:creationId xmlns="" xmlns:a16="http://schemas.microsoft.com/office/drawing/2014/main" id="{9C5196E5-1BC0-40E6-BF1C-BC834902698A}"/>
              </a:ext>
            </a:extLst>
          </p:cNvPr>
          <p:cNvSpPr txBox="1"/>
          <p:nvPr/>
        </p:nvSpPr>
        <p:spPr>
          <a:xfrm>
            <a:off x="73976" y="752508"/>
            <a:ext cx="1632722" cy="30777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</a:t>
            </a:r>
            <a:r>
              <a:rPr lang="th-TH" sz="14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การลดพลังงาน 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790863"/>
              </p:ext>
            </p:extLst>
          </p:nvPr>
        </p:nvGraphicFramePr>
        <p:xfrm>
          <a:off x="477030" y="2356445"/>
          <a:ext cx="8402766" cy="4225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9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4189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10085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7146">
                <a:tc>
                  <a:txBody>
                    <a:bodyPr/>
                    <a:lstStyle/>
                    <a:p>
                      <a:pPr algn="ctr"/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ระดับคะแนน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เกณฑ์การให้คะแนน </a:t>
                      </a:r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ไฟฟ้า)</a:t>
                      </a:r>
                    </a:p>
                    <a:p>
                      <a:pPr algn="ctr"/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(รอบ </a:t>
                      </a:r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เดือน</a:t>
                      </a:r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/12 </a:t>
                      </a:r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เดือน)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เกณฑ์การให้คะแนน </a:t>
                      </a:r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น้ำมันเชื้อเพลิง)</a:t>
                      </a:r>
                      <a:b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(รอบ </a:t>
                      </a:r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เดือน</a:t>
                      </a:r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/12 </a:t>
                      </a:r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เดือน)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9899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ปริมาณการใช้ไฟฟ้าลดลงน้อยกว่าร้อยละ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2.00 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ปริมาณการใช้น้ำมันเชื้อเพลิงลดลงน้อยกว่าร้อยละ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2.00 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th-TH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ปริมาณการใช้ไฟฟ้าลดลงตั้งแต่ร้อยละ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2.00 – 2.99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ปริมาณการใช้น้ำมันเชื้อเพลิงลดลงตั้งแต่ร้อยละ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2.00 – 2.99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3038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ปริมาณการใช้ไฟฟ้าลดลงตั้งแต่ร้อยละ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3.00 – 3.99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ปริมาณการใช้น้ำมันเชื้อเพลิงลดลงตั้งแต่ร้อยละ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3.00 – 3.99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ปริมาณการใช้ไฟฟ้าลดลงตั้งแต่ร้อยละ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4.00 – 4.99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ปริมาณการใช้น้ำมันเชื้อเพลิงลดลงตั้งแต่ร้อยละ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4.00 – 4.99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ปริมาณการใช้ไฟฟ้าลดลงตั้งแต่ร้อยละ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5.00 – 5.99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ปริมาณการใช้ไน้ำมันเชื้อเพลิงลดลงตั้งแต่ร้อยละ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5.00 – 5.99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ปริมาณการใช้ไฟฟ้าลดลงตั้งแต่ร้อยละ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6.00 – 6.99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ปริมาณการใช้น้ำมันเชื้อเพลิงลดลงตั้งแต่ร้อยละ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6.00 – 6.99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ปริมาณการใช้ไฟฟ้าลดลงตั้งแต่ร้อยละ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7.00 – 7.99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ปริมาณการใช้น้ำมันเชื้อเพลิงลดลงตั้งแต่ร้อยละ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7.00 – 7.99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85484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ปริมาณการใช้ไฟฟ้าลดลงตั้งแต่ร้อยละ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8.00 – 8.99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ปริมาณการใช้น้ำมันเชื้อเพลิงลดลงตั้งแต่ร้อยละ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8.00 – 8.99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ปริมาณการใช้ไฟฟ้าลดลงตั้งแต่ร้อยละ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9.00 – 9.99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ปริมาณการใช้น้ำมันเชื้อเพลิงลดลงตั้งแต่ร้อยละ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9.00 – 9.99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ปริมาณการใช้ไฟฟ้าลดลงตั้งแต่ร้อยละ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10.00</a:t>
                      </a: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ขึ้นไป 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ปริมาณการใช้น้ำมันเชื้อเพลิงลดลงตั้งแต่ร้อยละ  </a:t>
                      </a:r>
                      <a:r>
                        <a:rPr lang="en-US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10.00</a:t>
                      </a:r>
                      <a:r>
                        <a:rPr lang="th-TH" sz="105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ขึ้นไป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783838" y="1134184"/>
            <a:ext cx="8329306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เป็นการวัดความสามารถของส่วนราชการในการลดพลังงาน พิจารณาจากพลังงาน 2 ชนิด คือ พลังงานด้านไฟฟ้า และพลังงานด้านน้ำมันเชื้อเพลิง    ต่อเนื่องจากปีงบประมาณ พ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ศ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2562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โดยเป้าหมายประเทศลดได้ร้อยละ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endParaRPr lang="th-TH" sz="105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มีการใช้พลังงานไฟฟ้า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การใช้น้ำมันเชื้อเพลิง ลดลงในแต่ละด้านร้อยละ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เทียบกับค่ามาตรฐานการใช้พลังงานของแต่ละส่วนราชการ</a:t>
            </a:r>
          </a:p>
          <a:p>
            <a:pPr marL="228600" indent="-228600">
              <a:buClr>
                <a:prstClr val="black"/>
              </a:buClr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ใช้ผลการประเมินจากระบบ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e-report.energy.go.th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สำนักงานนโยบายและแผนพลังงาน กระทรวงพลังงาน</a:t>
            </a:r>
            <a:b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(จะใช้ผลการประเมินรายเดือนเฉลี่ยในแต่ละรอบ โดยรอบที่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นับตั้งแต่ กันยายน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2562 </a:t>
            </a:r>
            <a:r>
              <a:rPr lang="en-GB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กุมภาพันธ์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รอบที่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นับตั้งแต่ มีนาคม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</a:t>
            </a:r>
            <a:r>
              <a:rPr lang="en-GB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สิงหาคม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เนื่องจากใบเสร็จค่าไฟฟ้าจะออกล่าช้าไปประมาณ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เดือน) </a:t>
            </a:r>
          </a:p>
          <a:p>
            <a:pPr>
              <a:buClr>
                <a:prstClr val="black"/>
              </a:buClr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เกณฑ์การให้คะแนนแบบเดียวกันทั้ง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รอบการประเมิน (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เดือน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/12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เดือน)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โดยคิดค่าระดับคะแนนเต็มด้านละ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คะแนน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932DFA2-1429-46AA-B24E-A847B5A2008E}"/>
              </a:ext>
            </a:extLst>
          </p:cNvPr>
          <p:cNvSpPr/>
          <p:nvPr/>
        </p:nvSpPr>
        <p:spPr>
          <a:xfrm>
            <a:off x="73976" y="1211613"/>
            <a:ext cx="585975" cy="2884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1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นิยาม</a:t>
            </a:r>
            <a:endParaRPr lang="en-US" sz="11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400" y="170736"/>
            <a:ext cx="745428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แนวทางการประเมินผู้บริหารองค์การ ประจำปีงบประมาณ พ.ศ. 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  <a:endParaRPr lang="th-TH" sz="1800" b="1" dirty="0">
              <a:solidFill>
                <a:srgbClr val="2038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16441" y="752508"/>
            <a:ext cx="2027158" cy="307777"/>
          </a:xfrm>
          <a:prstGeom prst="rect">
            <a:avLst/>
          </a:prstGeom>
          <a:solidFill>
            <a:srgbClr val="C5E0B4"/>
          </a:solidFill>
          <a:ln>
            <a:solidFill>
              <a:srgbClr val="C5E0B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1400" b="1" spc="-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รับผลคะแนนจากเจ้าภาพ</a:t>
            </a:r>
            <a:endParaRPr lang="en-US" sz="1400" b="1" spc="-7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526461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1167260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1DDA343-6E3E-4978-AF15-6C4E1610E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pPr>
              <a:defRPr/>
            </a:pPr>
            <a:fld id="{9846CFC2-BE73-481F-B3A5-85523086F3E1}" type="slidenum">
              <a:rPr lang="th-TH" alt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th-TH" altLang="th-TH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F258188-0E00-4E2B-8AB2-78932AF1E573}"/>
              </a:ext>
            </a:extLst>
          </p:cNvPr>
          <p:cNvSpPr/>
          <p:nvPr/>
        </p:nvSpPr>
        <p:spPr>
          <a:xfrm>
            <a:off x="494268" y="1271653"/>
            <a:ext cx="6010141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457200">
              <a:spcAft>
                <a:spcPts val="1800"/>
              </a:spcAft>
              <a:buClr>
                <a:prstClr val="white"/>
              </a:buClr>
            </a:pPr>
            <a:endParaRPr lang="en-US" sz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="" xmlns:a16="http://schemas.microsoft.com/office/drawing/2014/main" id="{9C5196E5-1BC0-40E6-BF1C-BC834902698A}"/>
              </a:ext>
            </a:extLst>
          </p:cNvPr>
          <p:cNvSpPr txBox="1"/>
          <p:nvPr/>
        </p:nvSpPr>
        <p:spPr>
          <a:xfrm>
            <a:off x="198226" y="773865"/>
            <a:ext cx="4997230" cy="30777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th-TH" sz="14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มาตรการลดและคัดแยกขยะมูลฝอยในหน่วยงานภาครัฐ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="" xmlns:a16="http://schemas.microsoft.com/office/drawing/2014/main" id="{9AAA4A85-D76C-4E32-9346-34E09FB8E4B8}"/>
              </a:ext>
            </a:extLst>
          </p:cNvPr>
          <p:cNvSpPr/>
          <p:nvPr/>
        </p:nvSpPr>
        <p:spPr>
          <a:xfrm>
            <a:off x="804017" y="1193567"/>
            <a:ext cx="8121649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thaiDist" defTabSz="457200">
              <a:buFont typeface="Arial" panose="020B0604020202020204" pitchFamily="34" charset="0"/>
              <a:buChar char="•"/>
            </a:pPr>
            <a:r>
              <a:rPr lang="th-TH" sz="1100" spc="-3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ดำเนินการต่อเนื่อง</a:t>
            </a:r>
            <a:r>
              <a:rPr lang="th-TH" sz="110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ตามมติคณะรัฐมนตรี </a:t>
            </a:r>
            <a:r>
              <a:rPr lang="th-TH" sz="105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เมื่อวันที่ </a:t>
            </a:r>
            <a:r>
              <a:rPr lang="en-US" sz="105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</a:t>
            </a:r>
            <a:r>
              <a:rPr lang="th-TH" sz="105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กรกฎาคม </a:t>
            </a:r>
            <a:r>
              <a:rPr lang="en-US" sz="105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2561</a:t>
            </a:r>
            <a:r>
              <a:rPr lang="th-TH" sz="105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เรื่องมาตรการลด และคัดแยกขยะมูลฝอยในหน่วยงานภาครัฐ</a:t>
            </a:r>
            <a:br>
              <a:rPr lang="th-TH" sz="1050" spc="-3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โดยมอบหมายทุกหน่วยงานภาครัฐดำเนินงานพร้อมกันทั่วประเทศ ตั้งแต่วันที่ 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th-TH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สิงหาคม 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2561</a:t>
            </a:r>
            <a:r>
              <a:rPr lang="th-TH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ตามข้อเสนอของกรมควบคุมมลพิษ กระทรวงทรัพยากรธรรมชาติและสิ่งแวดล้อม </a:t>
            </a:r>
          </a:p>
          <a:p>
            <a:pPr marL="180975" lvl="0" indent="-180975" algn="thaiDist" defTabSz="457200">
              <a:buClr>
                <a:prstClr val="black"/>
              </a:buClr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เป็นการลดขยะใน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ประเภท ได้แก่ การลดขยะมูลฝอยที่ส่งกำจัด (ร้อยละ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ลดการใช้ถุงพลาสติกหูหิ้ว (ร้อยละ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0) ลดการแก้วพลาสติกใช้ครั้งเดียวทิ้ง (ร้อยละ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0) และการลดโฟมบรรจุอาหาร (ร้อยละ 10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180975" lvl="0" indent="-180975" defTabSz="457200">
              <a:buClr>
                <a:prstClr val="black"/>
              </a:buClr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ใช้ผลการประเมินจากก</a:t>
            </a:r>
            <a:r>
              <a:rPr lang="th-TH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รมควบคุมมลพิษ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กระทรวงทรัพยากรธรรมชาติและสิ่งแวดล้อม ทั้ง 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th-TH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รอบการประเมิน (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รอบการประเมินที่ 1 และ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b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โดยที่ส่วนราชการต้องรายงานผลกับ ก</a:t>
            </a:r>
            <a:r>
              <a:rPr lang="th-TH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รมควบคุมมลพิษ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กระทรวงทรัพยากรธรรมชาติและสิ่งแวดล้อม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ผ่านทางระบบ </a:t>
            </a:r>
            <a:r>
              <a:rPr lang="en-U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E-Report</a:t>
            </a:r>
            <a:r>
              <a:rPr lang="th-TH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091277"/>
              </p:ext>
            </p:extLst>
          </p:nvPr>
        </p:nvGraphicFramePr>
        <p:xfrm>
          <a:off x="218040" y="2838791"/>
          <a:ext cx="8583059" cy="3754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925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0549">
                  <a:extLst>
                    <a:ext uri="{9D8B030D-6E8A-4147-A177-3AD203B41FA5}">
                      <a16:colId xmlns="" xmlns:a16="http://schemas.microsoft.com/office/drawing/2014/main" val="3886327619"/>
                    </a:ext>
                  </a:extLst>
                </a:gridCol>
              </a:tblGrid>
              <a:tr h="261866">
                <a:tc>
                  <a:txBody>
                    <a:bodyPr/>
                    <a:lstStyle/>
                    <a:p>
                      <a:pPr algn="ctr"/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ประเด็นการประเมิน</a:t>
                      </a:r>
                      <a:endParaRPr lang="en-U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endParaRPr lang="en-U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0066">
                <a:tc>
                  <a:txBody>
                    <a:bodyPr/>
                    <a:lstStyle/>
                    <a:p>
                      <a:pPr marL="171450" indent="-171450" algn="thaiDist">
                        <a:spcAft>
                          <a:spcPts val="0"/>
                        </a:spcAft>
                      </a:pPr>
                      <a:r>
                        <a:rPr lang="th-TH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 มีการจัดทำแผนปฏิบัติการลด และคัดแยกขยะมูลฝอยของหน่วยงาน ประจำปีงบประมาณ พ.ศ. 2563 และได้รับความเห็นชอบจากผู้บริหารองค์การหรือผู้ที่ได้รับมอบอำนาจจากผู้บริหารองค์การ</a:t>
                      </a: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0066">
                <a:tc>
                  <a:txBody>
                    <a:bodyPr/>
                    <a:lstStyle/>
                    <a:p>
                      <a:pPr marL="171450" indent="-171450" algn="thaiDist">
                        <a:spcAft>
                          <a:spcPts val="0"/>
                        </a:spcAft>
                      </a:pPr>
                      <a:r>
                        <a:rPr lang="th-TH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 มีการคัดแยกขยะมูลฝอยเพื่อนำไปจัดการอย่างเหมาะสม ถูกต้องตามหลักวิชาการ ไม่เกิดการนำขยะมูลฝอยที่คัดแยกแล้วกลับไปรวมอีก โดยมีการคัดแยกขยะมูลฝอยอย่างน้อยเป็น 3 ประเภท ได้แก่ ขยะรีไซเคิล ขยะอันตราย และขยะทั่วไป</a:t>
                      </a: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2436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 มีป้ายแสดงประเภทของขยะมูลฝอยที่ถังขยะอย่างชัดเจน สามารถให้ผู้มาใช้บริการสามารถทิ้งขยะได้อย่างถูกต้องโดยสะดวก</a:t>
                      </a: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0711">
                <a:tc>
                  <a:txBody>
                    <a:bodyPr/>
                    <a:lstStyle/>
                    <a:p>
                      <a:pPr marL="171450" indent="-171450" algn="thaiDist">
                        <a:spcAft>
                          <a:spcPts val="0"/>
                        </a:spcAft>
                      </a:pPr>
                      <a:r>
                        <a:rPr lang="th-TH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 มีการบันทึกปริมาณขยะมูลฝอยแต่ละประเภทตามที่ได้กำหนดรูปแบบการคัดแยกไว้ และมีการบันทึกจำนวนถุงพลาสติกหูหิ้ว แก้วพลาสติกใช้ครั้งเดียวทิ้ง และโฟมบรรจุอาหารที่มีการทิ้งในถังขยะภายในหน่วยงานอย่างครบถ้วน</a:t>
                      </a: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8830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 มีจุดเก็บรวบรวมขยะอันตรายที่เหมาะสม ถูกต้องตามหลักวิชาการ</a:t>
                      </a: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0066">
                <a:tc>
                  <a:txBody>
                    <a:bodyPr/>
                    <a:lstStyle/>
                    <a:p>
                      <a:pPr marL="174625" indent="-174625" algn="thaiDist">
                        <a:spcAft>
                          <a:spcPts val="0"/>
                        </a:spcAft>
                      </a:pPr>
                      <a:r>
                        <a:rPr lang="th-TH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 มีกิจกรรมให้ความรู้ในการคัดแยกขยะมูลฝอยก่อนทิ้งแก่เจ้าหน้าที่ในหน่วยงาน เช่น การจัดกิจกรรมรณรงค์ การอบรม </a:t>
                      </a:r>
                      <a:r>
                        <a:rPr lang="en-U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KM </a:t>
                      </a:r>
                      <a:r>
                        <a:rPr lang="th-TH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การจัดนิทรรศการเพื่อให้ความรู้ เป็นต้น</a:t>
                      </a: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0066">
                <a:tc>
                  <a:txBody>
                    <a:bodyPr/>
                    <a:lstStyle/>
                    <a:p>
                      <a:pPr marL="174625" indent="-174625" algn="thaiDist">
                        <a:spcAft>
                          <a:spcPts val="0"/>
                        </a:spcAft>
                      </a:pPr>
                      <a:r>
                        <a:rPr lang="th-TH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 มีกิจกรรมส่งเสริมให้เจ้าหน้าที่มีส่วนร่วมในการนำขยะมูลฝอยมาใช้ประโยชน์ เช่น หมักทำปุ๋ย น้ำหมักชีวภาพ เลี้ยงไส้เดือน ธนาคารขยะ ผ้าป่ารีไซเคิล เป็นต้น</a:t>
                      </a: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60066">
                <a:tc>
                  <a:txBody>
                    <a:bodyPr/>
                    <a:lstStyle/>
                    <a:p>
                      <a:pPr marL="174625" indent="-174625" algn="thaiDist">
                        <a:spcAft>
                          <a:spcPts val="0"/>
                        </a:spcAft>
                      </a:pPr>
                      <a:r>
                        <a:rPr lang="th-TH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 มีกิจกรรมเพื่อลดการใช้ถุงพลาสติกหูหิ้ว เช่น การส่งเสริมการใช้ตะกร้า ถุงผ้า ปิ่นโต ภาชนะหรือบรรจุภัณฑ์ที่เป็นมิตรกับสิ่งแวดล้อมในการซื้อสินค้า เป็นต้น</a:t>
                      </a: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0066">
                <a:tc>
                  <a:txBody>
                    <a:bodyPr/>
                    <a:lstStyle/>
                    <a:p>
                      <a:pPr algn="thaiDist">
                        <a:spcAft>
                          <a:spcPts val="0"/>
                        </a:spcAft>
                      </a:pPr>
                      <a:r>
                        <a:rPr lang="th-TH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 มีกิจกรรมเพื่อลดการใช้แก้วพลาสติกใช้ครั้งเดียวทิ้ง เช่น การรณรงค์ให้ใช้แก้วส่วนตัว การลดราคาให้กับลูกค้าที่นำแก้วส่วนตัวมาซื้อน้ำ </a:t>
                      </a:r>
                      <a:br>
                        <a:rPr lang="th-TH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เป็นต้น</a:t>
                      </a: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60066">
                <a:tc>
                  <a:txBody>
                    <a:bodyPr/>
                    <a:lstStyle/>
                    <a:p>
                      <a:pPr marL="177800" indent="-177800" algn="thaiDist">
                        <a:spcAft>
                          <a:spcPts val="0"/>
                        </a:spcAft>
                      </a:pPr>
                      <a:r>
                        <a:rPr lang="th-TH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 ไม่</a:t>
                      </a:r>
                      <a:r>
                        <a:rPr lang="th-TH" sz="1100" spc="-1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มีการใช้โฟมบรรจุอาหารในร้านค้าต่าง ๆ ที่ตั้งในหน่วยงาน รวมถึงกิจกรรมต่าง ๆ ที่จัดขึ้นในหน่วยงาน และไม่มีการนำโฟมบรรจุอาหารเข้ามาใน</a:t>
                      </a:r>
                      <a:r>
                        <a:rPr lang="th-TH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หน่วยงาน</a:t>
                      </a: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932DFA2-1429-46AA-B24E-A847B5A2008E}"/>
              </a:ext>
            </a:extLst>
          </p:cNvPr>
          <p:cNvSpPr/>
          <p:nvPr/>
        </p:nvSpPr>
        <p:spPr>
          <a:xfrm>
            <a:off x="218042" y="1213473"/>
            <a:ext cx="585975" cy="2884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1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นิยาม</a:t>
            </a:r>
            <a:endParaRPr lang="en-US" sz="11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8042" y="2473437"/>
            <a:ext cx="5725558" cy="3039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 defTabSz="914400">
              <a:defRPr sz="2800"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th-TH" sz="11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เกณฑ์การให้คะแนนของกรมควบคุมมลพิษ </a:t>
            </a:r>
            <a:r>
              <a:rPr lang="en-US" sz="11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th-TH" sz="11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รอบการประเมินที่ 1 (6 เดือน)</a:t>
            </a:r>
            <a:endParaRPr lang="en-US" sz="11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400" y="170736"/>
            <a:ext cx="803457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แนวทางการประเมินผู้บริหารองค์การ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ประจำปีงบประมาณ พ.ศ. 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 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(ต่อ)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016441" y="752508"/>
            <a:ext cx="2027158" cy="307777"/>
          </a:xfrm>
          <a:prstGeom prst="rect">
            <a:avLst/>
          </a:prstGeom>
          <a:solidFill>
            <a:srgbClr val="C5E0B4"/>
          </a:solidFill>
          <a:ln>
            <a:solidFill>
              <a:srgbClr val="C5E0B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1400" b="1" spc="-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รับผลคะแนนจากเจ้าภาพ</a:t>
            </a:r>
            <a:endParaRPr lang="en-US" sz="1400" b="1" spc="-7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478333" y="660332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2436694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1DDA343-6E3E-4978-AF15-6C4E1610E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4236" y="6560253"/>
            <a:ext cx="539014" cy="297748"/>
          </a:xfrm>
        </p:spPr>
        <p:txBody>
          <a:bodyPr/>
          <a:lstStyle/>
          <a:p>
            <a:pPr>
              <a:defRPr/>
            </a:pPr>
            <a:fld id="{9846CFC2-BE73-481F-B3A5-85523086F3E1}" type="slidenum">
              <a:rPr lang="th-TH" altLang="th-TH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th-TH" altLang="th-TH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F258188-0E00-4E2B-8AB2-78932AF1E573}"/>
              </a:ext>
            </a:extLst>
          </p:cNvPr>
          <p:cNvSpPr/>
          <p:nvPr/>
        </p:nvSpPr>
        <p:spPr>
          <a:xfrm>
            <a:off x="218043" y="751499"/>
            <a:ext cx="6010141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defTabSz="457200">
              <a:spcAft>
                <a:spcPts val="1800"/>
              </a:spcAft>
              <a:buClr>
                <a:prstClr val="white"/>
              </a:buClr>
            </a:pPr>
            <a:endParaRPr lang="en-US" sz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="" xmlns:a16="http://schemas.microsoft.com/office/drawing/2014/main" id="{9C5196E5-1BC0-40E6-BF1C-BC834902698A}"/>
              </a:ext>
            </a:extLst>
          </p:cNvPr>
          <p:cNvSpPr txBox="1"/>
          <p:nvPr/>
        </p:nvSpPr>
        <p:spPr>
          <a:xfrm>
            <a:off x="83836" y="819214"/>
            <a:ext cx="5314882" cy="30777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th-TH" sz="14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มาตรการลดและคัดแยกขยะมูลฝอยในหน่วยงานภาครัฐ (ต่อ)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58305" y="2280585"/>
          <a:ext cx="8745482" cy="2745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75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877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5569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08429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83100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85495">
                <a:tc>
                  <a:txBody>
                    <a:bodyPr/>
                    <a:lstStyle/>
                    <a:p>
                      <a:pPr marL="900430" indent="-900430"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ระดับ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900430" indent="-900430"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9685" indent="-19685"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เกณฑ์การให้คะแนน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900430" indent="-900430"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ขยะมูลฝอยที่ส่งกำจัด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900430" indent="-900430"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(ลดลงร้อยละ 10 )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เกณฑ์การให้คะแนน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ถุงพลาสติกหูหิ้ว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(ลดลงร้อยละ </a:t>
                      </a: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เกณฑ์การให้คะแนน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แก้วพลาสติกใช้ครั้งเดียวทิ้ง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ลดลงร้อยละ 30)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เกณฑ์การให้คะแนน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โฟมบรรจุอาหาร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(ลดลงร้อยละ 10</a:t>
                      </a: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0)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79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 </a:t>
                      </a: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2.00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 </a:t>
                      </a: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6.00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 </a:t>
                      </a: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6.00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&lt; </a:t>
                      </a: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60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53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2.00</a:t>
                      </a: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</a:t>
                      </a: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6</a:t>
                      </a: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.00</a:t>
                      </a: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8</a:t>
                      </a: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.99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6</a:t>
                      </a: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.00</a:t>
                      </a: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8</a:t>
                      </a: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.99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60.00 – 64.99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07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3.00</a:t>
                      </a: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</a:t>
                      </a: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9.00 – 11.99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9.00 – 11.99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65.00 – 69.99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96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4.00</a:t>
                      </a: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</a:t>
                      </a: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12.00 – 14.99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12.00 – 14.99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70.00 – 74.99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7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5.00</a:t>
                      </a: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</a:t>
                      </a: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</a:t>
                      </a:r>
                      <a:r>
                        <a:rPr lang="en-US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</a:t>
                      </a: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5.00 – 17.99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</a:t>
                      </a: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1</a:t>
                      </a: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5.00 – 17.99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75.00 – 79.99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7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6.00</a:t>
                      </a: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</a:t>
                      </a: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18.00 – 20.99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18.00 – 20.99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80.00 – 84.99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7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7.00</a:t>
                      </a: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</a:t>
                      </a: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21.00 – 23.99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21.00 – 23.99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85.00 – 89.99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7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8.00</a:t>
                      </a: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</a:t>
                      </a: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24.00 – 26.99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24.00 – 26.99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90.00 – 94.99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7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9.00</a:t>
                      </a: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</a:t>
                      </a: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27.00 – 29.99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27.00 – 29.99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95.00 – 99.99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7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ตั้งแต่ร้อยละ 10 ขึ้นไป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ตั้งแต่ร้อยละ 30 ขึ้นไป</a:t>
                      </a:r>
                      <a:endParaRPr lang="en-US" sz="105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ตั้งแต่ร้อยละ 30 ขึ้นไป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05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 100</a:t>
                      </a:r>
                      <a:endParaRPr lang="en-US" sz="105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70338" y="1989761"/>
            <a:ext cx="5005958" cy="2326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 defTabSz="914400">
              <a:defRPr sz="2800"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th-TH" sz="105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เกณฑ์การให้คะแนนของกรมควบคุมมลพิษ </a:t>
            </a:r>
            <a:r>
              <a:rPr lang="en-US" sz="105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th-TH" sz="105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รอบการประเมินที่ </a:t>
            </a:r>
            <a:r>
              <a:rPr lang="en-US" sz="105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th-TH" sz="105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105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th-TH" sz="105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เดือน)</a:t>
            </a:r>
            <a:endParaRPr lang="en-US" sz="105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12196" y="1159263"/>
            <a:ext cx="79235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eaLnBrk="0" hangingPunct="0">
              <a:buFont typeface="Arial" panose="020B0604020202020204" pitchFamily="34" charset="0"/>
              <a:buChar char="•"/>
              <a:defRPr/>
            </a:pPr>
            <a:r>
              <a:rPr lang="th-TH" altLang="th-TH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รอบการประเมินที่ 2 (12 เดือน) พิจารณาจากความสามารถในการลดปริมาณขยะเฉลี่ยทั้ง </a:t>
            </a:r>
            <a:r>
              <a:rPr lang="en-US" altLang="th-TH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</a:t>
            </a:r>
            <a:r>
              <a:rPr lang="th-TH" altLang="th-TH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ประเภทรวมกัน คะแนนเต็มข้อละ 10 คะแนน ให้นำคะแนนในเกณฑ์ทั้ง 4 ข้อรวมกันแล้วหารด้วย 4</a:t>
            </a:r>
          </a:p>
          <a:p>
            <a:pPr marL="180975" indent="-180975" eaLnBrk="0" hangingPunct="0">
              <a:buFont typeface="Arial" panose="020B0604020202020204" pitchFamily="34" charset="0"/>
              <a:buChar char="•"/>
              <a:defRPr/>
            </a:pPr>
            <a:r>
              <a:rPr lang="th-TH" altLang="th-TH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มีการให้คะแนนพิเศษ </a:t>
            </a:r>
            <a:r>
              <a:rPr lang="th-TH" alt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จะมีกิจกรรมที่แนะนำให้ดำเนินการ จำนวน 3 กิจกรรม </a:t>
            </a:r>
            <a:r>
              <a:rPr lang="en-US" alt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th-TH" alt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ข้อละ 1 คะแนน</a:t>
            </a:r>
            <a:r>
              <a:rPr lang="en-US" alt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r>
              <a:rPr lang="th-TH" alt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ทั้งนี้ เมื่อนำคะแนนพิเศษที่ได้มารวมกับคะแนนที่ได้จากการลดขยะทั้ง </a:t>
            </a:r>
            <a:r>
              <a:rPr lang="en-US" alt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</a:t>
            </a:r>
            <a:r>
              <a:rPr lang="th-TH" altLang="th-TH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ประเภท จะได้คะแนนไม่มากไปกว่าระดับคะแนนเต็ม 10 คะแนน หากคะแนนเกินให้คิดเป็น 10 คะแนน</a:t>
            </a:r>
          </a:p>
          <a:p>
            <a:pPr marL="180975" indent="-180975" eaLnBrk="0" hangingPunct="0">
              <a:buFont typeface="Arial" panose="020B0604020202020204" pitchFamily="34" charset="0"/>
              <a:buChar char="•"/>
              <a:defRPr/>
            </a:pPr>
            <a:r>
              <a:rPr lang="th-TH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มีการหักคะแนนคุณภาพ </a:t>
            </a:r>
            <a:r>
              <a:rPr lang="th-TH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โดยจะหักคะแนนจากระดับคะแนนเต็ม 10 คะแนนที่ได้คำนวณผลคะแนนจากการบวกคะแนนพิเศษเรียบร้อยแล้ว</a:t>
            </a:r>
            <a:endParaRPr lang="th-TH" sz="105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6715" y="1224956"/>
            <a:ext cx="808235" cy="25391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th-TH" altLang="th-TH" sz="105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คำอธิบาย </a:t>
            </a:r>
            <a:endParaRPr lang="th-TH" sz="105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298626"/>
              </p:ext>
            </p:extLst>
          </p:nvPr>
        </p:nvGraphicFramePr>
        <p:xfrm>
          <a:off x="170338" y="5079708"/>
          <a:ext cx="4016652" cy="1503972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0166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22021">
                <a:tc>
                  <a:txBody>
                    <a:bodyPr/>
                    <a:lstStyle/>
                    <a:p>
                      <a:pPr indent="-900430"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th-TH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กิจกรรมที่แนะนำให้ดำเนินการเพื่อให้คะแนนพิเศษ</a:t>
                      </a:r>
                      <a:endParaRPr lang="en-US" sz="10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8709">
                <a:tc>
                  <a:txBody>
                    <a:bodyPr/>
                    <a:lstStyle/>
                    <a:p>
                      <a:pPr marL="169863" indent="-169863" algn="thaiDist">
                        <a:spcAft>
                          <a:spcPts val="0"/>
                        </a:spcAft>
                      </a:pPr>
                      <a:r>
                        <a:rPr lang="th-TH" sz="1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 มีสถานที่เก็บกักขยะมูลฝอยและมีวิธีการดำเนินการจัดการอย่างเหมาะสม  ถูกต้องตามหลักวิชาการ</a:t>
                      </a:r>
                      <a:r>
                        <a:rPr lang="en-US" sz="1000" b="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</a:t>
                      </a:r>
                      <a:r>
                        <a:rPr lang="th-TH" sz="1000" b="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ข้อละ </a:t>
                      </a:r>
                      <a:r>
                        <a:rPr lang="en-US" sz="1000" b="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th-TH" sz="1000" b="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คะแนน</a:t>
                      </a:r>
                      <a:r>
                        <a:rPr lang="en-US" sz="1000" b="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en-US" sz="1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8064">
                <a:tc>
                  <a:txBody>
                    <a:bodyPr/>
                    <a:lstStyle/>
                    <a:p>
                      <a:pPr marL="171450" indent="-171450" algn="thaiDist">
                        <a:spcAft>
                          <a:spcPts val="0"/>
                        </a:spcAft>
                      </a:pPr>
                      <a:r>
                        <a:rPr lang="th-TH" sz="1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 สามารถเป็นหน่วยงานต้นแบบเพื่อให้ผู้ที่สนใจสามารถเข้ามาศึกษาดูงานในการลด คัดแยกขยะมูลฝอย และลดการใช้บรรจุภัณฑ์ใช้ครั้งเดียวทิ้งได้ (มีการเปิดให้เข้าศึกษาดูงาน) (ข้อละ 1 คะแนน)</a:t>
                      </a:r>
                      <a:endParaRPr lang="en-US" sz="1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5178">
                <a:tc>
                  <a:txBody>
                    <a:bodyPr/>
                    <a:lstStyle/>
                    <a:p>
                      <a:pPr marL="171450" indent="-171450" algn="thaiDist">
                        <a:spcAft>
                          <a:spcPts val="0"/>
                        </a:spcAft>
                      </a:pPr>
                      <a:r>
                        <a:rPr lang="th-TH" sz="1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  มีการทำสัญญากับร้านค้าทุกร้านค้าในหน่วยงานให้ไม่มีการใช้ถุงพลาสติกหูหิ้ว แก้วพลาสติกใช้ครั้งเดียวทิ้ง และโฟมบรรจุอาหาร</a:t>
                      </a:r>
                      <a:r>
                        <a:rPr lang="en-US" sz="1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000" b="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th-TH" sz="1000" b="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ข้อละ </a:t>
                      </a:r>
                      <a:r>
                        <a:rPr lang="en-US" sz="1000" b="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th-TH" sz="1000" b="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คะแนน</a:t>
                      </a:r>
                      <a:r>
                        <a:rPr lang="en-US" sz="1000" b="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en-US" sz="1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063273"/>
              </p:ext>
            </p:extLst>
          </p:nvPr>
        </p:nvGraphicFramePr>
        <p:xfrm>
          <a:off x="4286402" y="5076944"/>
          <a:ext cx="4663196" cy="1525987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6631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16281">
                <a:tc>
                  <a:txBody>
                    <a:bodyPr/>
                    <a:lstStyle/>
                    <a:p>
                      <a:pPr indent="-900430" algn="ctr">
                        <a:spcAft>
                          <a:spcPts val="0"/>
                        </a:spcAft>
                        <a:tabLst>
                          <a:tab pos="900430" algn="l"/>
                        </a:tabLst>
                      </a:pPr>
                      <a:r>
                        <a:rPr lang="th-TH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การหักคะแนน (จะหักจากระดับคะแนนเต็ม 10 คะแนนที่ได้คำนวณผลคะแนน</a:t>
                      </a:r>
                      <a:br>
                        <a:rPr lang="th-TH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10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จากการบวกคะแนนพิเศษเรียบร้อยแล้ว)</a:t>
                      </a:r>
                      <a:endParaRPr lang="en-US" sz="10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6281">
                <a:tc>
                  <a:txBody>
                    <a:bodyPr/>
                    <a:lstStyle/>
                    <a:p>
                      <a:pPr marL="171450" indent="-171450" algn="thaiDist">
                        <a:spcAft>
                          <a:spcPts val="0"/>
                        </a:spcAft>
                      </a:pPr>
                      <a:r>
                        <a:rPr lang="th-TH" sz="1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 กรณีที่หน่วยงานไม่สามารถเก็บข้อมูลได้ครบถ้วนตามระยะเวลาที่กำหนดในตัวชี้วัด </a:t>
                      </a:r>
                      <a:br>
                        <a:rPr lang="th-TH" sz="1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1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จะหักคะแนนความไม่ครบถ้วนของข้อมูล วันละ 0.1 คะแนน</a:t>
                      </a:r>
                      <a:endParaRPr lang="en-US" sz="1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4422">
                <a:tc>
                  <a:txBody>
                    <a:bodyPr/>
                    <a:lstStyle/>
                    <a:p>
                      <a:pPr marL="171450" indent="-171450" algn="thaiDist">
                        <a:spcAft>
                          <a:spcPts val="0"/>
                        </a:spcAft>
                      </a:pPr>
                      <a:r>
                        <a:rPr lang="th-TH" sz="1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 กรณีที่หน่วยงานไม่สามารถรายงานข้อมูลและยืนยันความถูกต้องของข้อมูลได้ภายใน 10 วันหลังจากครบกำหนดการส่งในแต่ละเดือน จะหักคะแนนความล่าช้า วันละ 0.05 คะแนน</a:t>
                      </a:r>
                      <a:endParaRPr lang="en-US" sz="1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9003">
                <a:tc>
                  <a:txBody>
                    <a:bodyPr/>
                    <a:lstStyle/>
                    <a:p>
                      <a:pPr marL="171450" indent="-171450" algn="thaiDist">
                        <a:spcAft>
                          <a:spcPts val="0"/>
                        </a:spcAft>
                      </a:pPr>
                      <a:r>
                        <a:rPr lang="th-TH" sz="10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 กรณีการตรวจสอบข้อมูลหลักฐานและพบว่า มีข้อมูลหรือหลักฐานที่เป็นรายงานผลมาเป็นเท็จ จะหักคะแนนตั้งแต่ 1-10 คะแนนตามการพิจารณาของกรมควบคุมมลพิษ</a:t>
                      </a:r>
                      <a:endParaRPr lang="en-US" sz="1000" b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5400" y="170736"/>
            <a:ext cx="803457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แนวทางการประเมินผู้บริหารองค์การ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ประจำปีงบประมาณ พ.ศ. 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(ต่อ)</a:t>
            </a:r>
          </a:p>
          <a:p>
            <a:pPr>
              <a:defRPr/>
            </a:pPr>
            <a:endParaRPr lang="th-TH" sz="1800" b="1" dirty="0">
              <a:solidFill>
                <a:srgbClr val="2038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16441" y="752508"/>
            <a:ext cx="2027158" cy="307777"/>
          </a:xfrm>
          <a:prstGeom prst="rect">
            <a:avLst/>
          </a:prstGeom>
          <a:solidFill>
            <a:srgbClr val="C5E0B4"/>
          </a:solidFill>
          <a:ln>
            <a:solidFill>
              <a:srgbClr val="C5E0B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sz="1400" b="1" spc="-7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รับผลคะแนนจากเจ้าภาพ</a:t>
            </a:r>
            <a:endParaRPr lang="en-US" sz="1400" b="1" spc="-7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526461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3681422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045884"/>
              </p:ext>
            </p:extLst>
          </p:nvPr>
        </p:nvGraphicFramePr>
        <p:xfrm>
          <a:off x="47325" y="1627630"/>
          <a:ext cx="9042400" cy="4891703"/>
        </p:xfrm>
        <a:graphic>
          <a:graphicData uri="http://schemas.openxmlformats.org/drawingml/2006/table">
            <a:tbl>
              <a:tblPr firstRow="1" bandRow="1"/>
              <a:tblGrid>
                <a:gridCol w="4521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21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516593">
                <a:tc>
                  <a:txBody>
                    <a:bodyPr/>
                    <a:lstStyle/>
                    <a:p>
                      <a:pPr marL="0" indent="446088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th-TH" sz="1400" b="1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ร้อยละปริมาณขยะมูลฝอยที่ส่งกำจัดลดลง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= </a:t>
                      </a:r>
                      <a:r>
                        <a:rPr lang="th-TH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th-TH" sz="900" u="sng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ปริมาณขยะมูลฝอยที่เกิดขึ้น ปี 2561</a:t>
                      </a:r>
                      <a:r>
                        <a:rPr lang="th-TH" sz="900" u="sng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(1)</a:t>
                      </a:r>
                      <a:r>
                        <a:rPr lang="th-TH" sz="900" u="sng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ปริมาณขยะมูลฝอยที่ส่งกำจัด ปี 2563</a:t>
                      </a:r>
                      <a:r>
                        <a:rPr lang="th-TH" sz="900" u="sng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(2)</a:t>
                      </a:r>
                      <a:r>
                        <a:rPr lang="th-TH" sz="900" u="sng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x  100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</a:t>
                      </a:r>
                      <a:r>
                        <a:rPr lang="en-U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                   </a:t>
                      </a:r>
                      <a:r>
                        <a:rPr lang="th-TH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ปริมาณขยะมูลฝอยที่เกิดขึ้น ปี 2561</a:t>
                      </a:r>
                      <a:r>
                        <a:rPr lang="th-TH" sz="900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(1)</a:t>
                      </a:r>
                      <a:endParaRPr lang="en-US" sz="900" baseline="300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th-TH" sz="1200" baseline="300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Browallia New" panose="020B0604020202020204" pitchFamily="34" charset="-34"/>
                      </a:endParaRPr>
                    </a:p>
                    <a:p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โดยที่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ฐานปริมาณขยะมูลฝอยที่เกิดขึ้นของหน่วยงาน ปี 2561</a:t>
                      </a:r>
                    </a:p>
                    <a:p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คำนวณจาก </a:t>
                      </a:r>
                      <a:endParaRPr lang="th-TH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= </a:t>
                      </a:r>
                      <a:r>
                        <a:rPr lang="th-TH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บุคลากรของหน่วยงาน (คน)</a:t>
                      </a:r>
                      <a:r>
                        <a:rPr lang="th-TH" sz="900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(3)</a:t>
                      </a:r>
                      <a:r>
                        <a:rPr lang="th-TH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 </a:t>
                      </a:r>
                      <a:r>
                        <a:rPr lang="th-TH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อัตราการเกิดขยะมูลฝอย ปี 2561(กิโลกรัมต่อคนต่อวัน)</a:t>
                      </a:r>
                      <a:r>
                        <a:rPr lang="th-TH" sz="900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(4) </a:t>
                      </a:r>
                      <a:r>
                        <a:rPr lang="en-US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</a:t>
                      </a:r>
                      <a:r>
                        <a:rPr lang="th-TH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วันทำงาน</a:t>
                      </a:r>
                      <a:r>
                        <a:rPr lang="th-TH" sz="900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(5)</a:t>
                      </a:r>
                      <a:r>
                        <a:rPr lang="th-TH" sz="9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th-TH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>
                        <a:tabLst>
                          <a:tab pos="361950" algn="l"/>
                        </a:tabLst>
                      </a:pP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โดยที่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(3)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จำนวนบุคลากรของหน่วยงาน ณ วันที่ 1 มกราคม พ.ศ. 2563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US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(4)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ค่าเฉลี่ยอัตราการเกิดขยะมูลฝอย 0.34 กิโลกรัมต่อคนต่อวัน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US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(5)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วันทำงาน ปี 2563 ตั้งแต่เดือนมกราคม 2563 ถึงเดือนสิงหาคม 2563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US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(2)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ปริมาณขยะมูลฝอย ปี 2563 ไม่รวมขยะที่ถูกคัดแยกไปใช้ประโยชน์ 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/>
                      </a:r>
                      <a:b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8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(ได้จากการเก็บข้อมูลโดยการชั่งน้ำหนักขยะมูลฝอยตั้งแต่เดือนมกราคม 2563 ถึงเดือนสิงหาคม 2563)</a:t>
                      </a:r>
                      <a:endParaRPr lang="en-US" sz="8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446088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th-TH" sz="1400" b="1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ร้อยละจำนวนถุงพลาสติกหูหิ้วที่ลดลง</a:t>
                      </a:r>
                      <a:endParaRPr lang="en-US" sz="1400" b="1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= </a:t>
                      </a:r>
                      <a:r>
                        <a:rPr lang="th-TH" sz="14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  </a:t>
                      </a:r>
                      <a:r>
                        <a:rPr lang="th-TH" sz="1100" u="sng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จำนวนถุงพลาสติกหูหิ้วที่เกิดขึ้น ปี 2561</a:t>
                      </a:r>
                      <a:r>
                        <a:rPr lang="th-TH" sz="1100" u="sng" baseline="300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(</a:t>
                      </a:r>
                      <a:r>
                        <a:rPr lang="en-US" sz="1100" u="sng" baseline="300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6</a:t>
                      </a:r>
                      <a:r>
                        <a:rPr lang="th-TH" sz="1100" u="sng" baseline="300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)</a:t>
                      </a:r>
                      <a:r>
                        <a:rPr lang="th-TH" sz="1100" u="sng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 –</a:t>
                      </a:r>
                      <a:r>
                        <a:rPr lang="en-US" sz="1100" u="sng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 </a:t>
                      </a:r>
                      <a:r>
                        <a:rPr lang="th-TH" sz="1100" u="sng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จำนวนถุงพลาสติกหูหิ้วที่ทิ้งในถังขยะปี 2563</a:t>
                      </a:r>
                      <a:r>
                        <a:rPr lang="th-TH" sz="1100" u="sng" baseline="300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(</a:t>
                      </a:r>
                      <a:r>
                        <a:rPr lang="en-US" sz="1100" u="sng" baseline="300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7</a:t>
                      </a:r>
                      <a:r>
                        <a:rPr lang="th-TH" sz="1100" u="sng" baseline="300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)</a:t>
                      </a:r>
                      <a:r>
                        <a:rPr lang="th-TH" sz="1100" u="sng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 </a:t>
                      </a:r>
                      <a:r>
                        <a:rPr lang="en-US" sz="11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 x  100</a:t>
                      </a:r>
                      <a:endParaRPr lang="en-US" sz="1100" dirty="0">
                        <a:effectLst/>
                        <a:latin typeface="Browallia New" panose="020B0604020202020204" pitchFamily="34" charset="-34"/>
                        <a:ea typeface="Times New Roman" panose="02020603050405020304" pitchFamily="18" charset="0"/>
                        <a:cs typeface="Browallia New" panose="020B0604020202020204" pitchFamily="34" charset="-3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1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จำนวนถุงพลาสติกหูหิ้วที่เกิดขึ้น ปี 2561</a:t>
                      </a:r>
                      <a:r>
                        <a:rPr lang="th-TH" sz="1100" baseline="300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(</a:t>
                      </a:r>
                      <a:r>
                        <a:rPr lang="en-US" sz="1100" baseline="300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6</a:t>
                      </a:r>
                      <a:r>
                        <a:rPr lang="th-TH" sz="1100" baseline="30000" dirty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Browallia New" panose="020B0604020202020204" pitchFamily="34" charset="-34"/>
                        </a:rPr>
                        <a:t>)</a:t>
                      </a:r>
                      <a:endParaRPr lang="en-US" sz="1100" baseline="300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Browallia New" panose="020B0604020202020204" pitchFamily="34" charset="-34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th-TH" sz="1100" baseline="30000" dirty="0">
                        <a:effectLst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Browallia New" panose="020B0604020202020204" pitchFamily="34" charset="-34"/>
                      </a:endParaRPr>
                    </a:p>
                    <a:p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โดยที่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(6)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ฐานจำนวนถุงพลาสติกหูหิ้วที่เกิดขึ้นของหน่วยงาน ปีงบประมาณ พ.ศ. 2561</a:t>
                      </a:r>
                    </a:p>
                    <a:p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คำนวณจาก 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= 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บุคลากรของหน่วยงาน (คน)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(3)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 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อัตราการเกิดถุงพลาสติกหูหิ้ว ปี 2561 (ใบต่อคนต่อวัน)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(8)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 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วันทำงาน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(5)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  <a:p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0"/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โดยที่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(3)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จำนวนบุคลากรของหน่วยงาน ณ วันที่ 1 มกราคม พ.ศ. 2563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US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      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(8)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ค่าเฉลี่ยอัตราการเกิดถุงพลาสติกหูหิ้ว 0.94 ใบต่อคนต่อวัน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177800"/>
                      <a:r>
                        <a:rPr lang="en-US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(5)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วันทำงาน ปี 2563 ตั้งแต่เดือนมกราคม 2563 ถึงเดือนสิงหาคม 2563 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179388"/>
                      <a:r>
                        <a:rPr lang="en-US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(7)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จำนวนถุงพลาสติกหูหิ้วที่มีการทิ้งลงถังขยะภายในหน่วยงาน ปี 2563 </a:t>
                      </a:r>
                      <a:b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8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(ได้จากการเก็บข้อมูลโดยการนับจำนวนในถังขยะตั้งแต่เดือนมกราคม 2563 ถึงเดือนสิงหาคม 2563)</a:t>
                      </a:r>
                      <a:endParaRPr lang="en-US" sz="9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75110">
                <a:tc>
                  <a:txBody>
                    <a:bodyPr/>
                    <a:lstStyle/>
                    <a:p>
                      <a:pPr marL="0" indent="452438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th-TH" sz="1400" b="1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ร้อยละจำนวนแก้วพลาสติกใช้ครั้งเดียวทิ้งที่ลดลง</a:t>
                      </a:r>
                      <a:endParaRPr lang="en-US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= </a:t>
                      </a:r>
                      <a:r>
                        <a:rPr lang="th-TH" sz="700" u="sng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แก้วพลาสติกใช้ครั้งเดียวทิ้งที่เกิดขึ้น ปี 2561</a:t>
                      </a:r>
                      <a:r>
                        <a:rPr lang="th-TH" sz="700" u="sng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(9)</a:t>
                      </a:r>
                      <a:r>
                        <a:rPr lang="th-TH" sz="700" u="sng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แก้วพลาสติกใช้ครั้งเดียวทิ้งที่ทิ้งในถังขยะ ปี 2563</a:t>
                      </a:r>
                      <a:r>
                        <a:rPr lang="th-TH" sz="700" u="sng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(10)</a:t>
                      </a:r>
                      <a:r>
                        <a:rPr lang="th-TH" sz="700" u="sng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x  100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8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แก้วพลาสติกแบบใช้ครั้งเดียวทิ้งที่เกิดขึ้น ปี 2561</a:t>
                      </a:r>
                      <a:r>
                        <a:rPr lang="th-TH" sz="8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(9)</a:t>
                      </a:r>
                      <a:endParaRPr lang="en-US" sz="800" kern="1200" baseline="300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US" sz="900" kern="1200" baseline="300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endParaRPr lang="en-US" sz="900" kern="1200" baseline="300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โดยที่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(9)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ฐานจำนวนแก้วพลาสติกใช้ครั้งเดียวทิ้งที่เกิดขึ้นของหน่วยงาน ปี 2561</a:t>
                      </a:r>
                    </a:p>
                    <a:p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คำนวณจาก 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= 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บุคลากรของหน่วยงาน (คน)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(3)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 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อัตราการเกิดแก้วพลาสติก ปี 2561 (ใบต่อคนต่อวัน)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(11)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 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วันทำงาน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(5)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โดยที่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(3)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จำนวนบุคลากรของหน่วยงาน ณ วันที่ 1 มกราคม พ.ศ. 2563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177800"/>
                      <a:r>
                        <a:rPr lang="en-US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(11)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ค่าเฉลี่ยอัตราการเกิดแก้วพลาสติกใช้ครั้งเดียวทิ้ง 0.4 ใบต่อคนต่อวัน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177800"/>
                      <a:r>
                        <a:rPr lang="en-US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(5)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คือ วันทำงาน ปี 2563 ตั้งแต่เดือนมกราคม 2563 ถึงเดือนสิงหาคม 2563  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177800"/>
                      <a:r>
                        <a:rPr lang="en-US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(10)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จำนวนแก้วพลาสติกใช้ครั้งเดียวทิ้งที่มีการทิ้งลงถังขยะภายในหน่วยงาน ปี 2563 </a:t>
                      </a:r>
                      <a:r>
                        <a:rPr lang="th-TH" sz="8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(ได้จากการเก็บข้อมูลโดยการนับจำนวนในถังขยะตั้งแต่เดือนมกราคม 2563 ถึงเดือนสิงหาคม 2563)</a:t>
                      </a:r>
                      <a:endParaRPr lang="en-US" sz="8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indent="452438"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th-TH" sz="14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ร้อยละจำนวนโฟมบรรจุอาหารที่ลดลง</a:t>
                      </a:r>
                      <a:endParaRPr lang="en-US" sz="14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= </a:t>
                      </a:r>
                      <a:r>
                        <a:rPr lang="th-TH" sz="700" u="sng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จำนวนโฟมบรรจุอาหารที่เกิดขึ้น ปี 2561</a:t>
                      </a:r>
                      <a:r>
                        <a:rPr lang="th-TH" sz="700" u="sng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(12)</a:t>
                      </a:r>
                      <a:r>
                        <a:rPr lang="th-TH" sz="700" u="sng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– จำนวนโฟมบรรจุอาหารที่ทิ้งในถังขยะ ปี 2563</a:t>
                      </a:r>
                      <a:r>
                        <a:rPr lang="th-TH" sz="700" u="sng" baseline="300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(13)</a:t>
                      </a:r>
                      <a:r>
                        <a:rPr lang="th-TH" sz="700" u="sng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7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x  100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8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จำนวนโฟมบรรจุอาหารที่เกิดขึ้น ปี 2561</a:t>
                      </a:r>
                      <a:r>
                        <a:rPr lang="th-TH" sz="8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(12)</a:t>
                      </a:r>
                      <a:endParaRPr lang="en-US" sz="800" kern="1200" baseline="300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900" kern="1200" baseline="300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sz="900" kern="1200" baseline="300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โดยที่</a:t>
                      </a:r>
                      <a:r>
                        <a:rPr lang="en-US" sz="900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(12)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ฐานจำนวนโฟมบรรจุอาหารที่เกิดขึ้นของหน่วยงาน ปี 2561</a:t>
                      </a:r>
                    </a:p>
                    <a:p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คำนวณจาก 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= 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บุคลากรของหน่วยงาน (คน)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(3)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 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อัตราการเกิดโฟมบรรจุอาหาร ปี 2561(ใบต่อคนต่อวัน)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(14)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x 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วันทำงาน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(5)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โดยที่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(3)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จำนวนบุคลากรของหน่วยงาน ณ วันที่ 1 มกราคม พ.ศ. 2563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182563"/>
                      <a:r>
                        <a:rPr lang="en-US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(14)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ค่าเฉลี่ยอัตราการเกิดโฟมบรรจุอาหาร 0.47 ใบต่อคนต่อวัน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182563"/>
                      <a:r>
                        <a:rPr lang="en-US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(5)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วันทำงาน ปี 2563 ตั้งแต่เดือนมกราคม 2563 ถึงเดือนสิงหาคม 2563  </a:t>
                      </a:r>
                      <a:endParaRPr lang="en-US" sz="9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indent="182563"/>
                      <a:r>
                        <a:rPr lang="en-US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</a:t>
                      </a:r>
                      <a:r>
                        <a:rPr lang="th-TH" sz="900" kern="1200" baseline="300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(13)</a:t>
                      </a:r>
                      <a:r>
                        <a:rPr lang="th-TH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คือ จำนวนโฟมบรรจุอาหารที่มีการทิ้งลงถังขยะภายในหน่วยงาน ปี 2563 </a:t>
                      </a: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/>
                      </a:r>
                      <a:b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8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(ได้จากการเก็บข้อมูลโดยการนับจำนวนในถังขยะตั้งแต่เดือนมกราคม 2563 ถึงเดือนสิงหาคม 2563)</a:t>
                      </a:r>
                      <a:endParaRPr lang="en-US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63000" y="6620066"/>
            <a:ext cx="406400" cy="287073"/>
          </a:xfrm>
        </p:spPr>
        <p:txBody>
          <a:bodyPr/>
          <a:lstStyle/>
          <a:p>
            <a:pPr>
              <a:defRPr/>
            </a:pPr>
            <a:fld id="{9846CFC2-BE73-481F-B3A5-85523086F3E1}" type="slidenum">
              <a:rPr lang="th-TH" altLang="th-TH" smtClean="0"/>
              <a:pPr>
                <a:defRPr/>
              </a:pPr>
              <a:t>11</a:t>
            </a:fld>
            <a:endParaRPr lang="th-TH" altLang="th-TH" dirty="0"/>
          </a:p>
        </p:txBody>
      </p:sp>
      <p:sp>
        <p:nvSpPr>
          <p:cNvPr id="6" name="TextBox 14">
            <a:extLst>
              <a:ext uri="{FF2B5EF4-FFF2-40B4-BE49-F238E27FC236}">
                <a16:creationId xmlns="" xmlns:a16="http://schemas.microsoft.com/office/drawing/2014/main" id="{9C5196E5-1BC0-40E6-BF1C-BC834902698A}"/>
              </a:ext>
            </a:extLst>
          </p:cNvPr>
          <p:cNvSpPr txBox="1"/>
          <p:nvPr/>
        </p:nvSpPr>
        <p:spPr>
          <a:xfrm>
            <a:off x="25400" y="778394"/>
            <a:ext cx="5472895" cy="30777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th-TH" sz="14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มาตรการลดและคัดแยกขยะมูลฝอยในหน่วยงานภาครัฐ (ต่อ)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446" y="1230711"/>
            <a:ext cx="1189749" cy="276999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สูตรการคำนวณ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49518" y="1700114"/>
            <a:ext cx="291408" cy="269418"/>
            <a:chOff x="3808386" y="5167996"/>
            <a:chExt cx="344644" cy="331654"/>
          </a:xfrm>
        </p:grpSpPr>
        <p:sp>
          <p:nvSpPr>
            <p:cNvPr id="12" name="Oval 11"/>
            <p:cNvSpPr/>
            <p:nvPr/>
          </p:nvSpPr>
          <p:spPr>
            <a:xfrm>
              <a:off x="3808386" y="5167996"/>
              <a:ext cx="344644" cy="331654"/>
            </a:xfrm>
            <a:prstGeom prst="ellipse">
              <a:avLst/>
            </a:prstGeom>
            <a:ln>
              <a:solidFill>
                <a:srgbClr val="2E2E9C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sz="18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832642" y="5197267"/>
              <a:ext cx="296133" cy="26521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GB" sz="8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th-TH" sz="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677601" y="1700114"/>
            <a:ext cx="291408" cy="269418"/>
            <a:chOff x="3808386" y="5167996"/>
            <a:chExt cx="344644" cy="331654"/>
          </a:xfrm>
        </p:grpSpPr>
        <p:sp>
          <p:nvSpPr>
            <p:cNvPr id="16" name="Oval 15"/>
            <p:cNvSpPr/>
            <p:nvPr/>
          </p:nvSpPr>
          <p:spPr>
            <a:xfrm>
              <a:off x="3808386" y="5167996"/>
              <a:ext cx="344644" cy="331654"/>
            </a:xfrm>
            <a:prstGeom prst="ellipse">
              <a:avLst/>
            </a:prstGeom>
            <a:ln>
              <a:solidFill>
                <a:srgbClr val="2E2E9C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832642" y="5201522"/>
              <a:ext cx="296131" cy="26521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8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th-TH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50311" y="4187802"/>
            <a:ext cx="291408" cy="269418"/>
            <a:chOff x="3808386" y="5167996"/>
            <a:chExt cx="344644" cy="331654"/>
          </a:xfrm>
        </p:grpSpPr>
        <p:sp>
          <p:nvSpPr>
            <p:cNvPr id="19" name="Oval 18"/>
            <p:cNvSpPr/>
            <p:nvPr/>
          </p:nvSpPr>
          <p:spPr>
            <a:xfrm>
              <a:off x="3808386" y="5167996"/>
              <a:ext cx="344644" cy="331654"/>
            </a:xfrm>
            <a:prstGeom prst="ellipse">
              <a:avLst/>
            </a:prstGeom>
            <a:ln>
              <a:solidFill>
                <a:srgbClr val="2E2E9C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832642" y="5178549"/>
              <a:ext cx="296131" cy="26521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8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th-TH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674046" y="4177702"/>
            <a:ext cx="291408" cy="269418"/>
            <a:chOff x="3819422" y="5167996"/>
            <a:chExt cx="344644" cy="331654"/>
          </a:xfrm>
        </p:grpSpPr>
        <p:sp>
          <p:nvSpPr>
            <p:cNvPr id="24" name="Oval 23"/>
            <p:cNvSpPr/>
            <p:nvPr/>
          </p:nvSpPr>
          <p:spPr>
            <a:xfrm>
              <a:off x="3819422" y="5167996"/>
              <a:ext cx="344644" cy="331654"/>
            </a:xfrm>
            <a:prstGeom prst="ellipse">
              <a:avLst/>
            </a:prstGeom>
            <a:ln>
              <a:solidFill>
                <a:srgbClr val="2E2E9C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th-TH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843677" y="5201522"/>
              <a:ext cx="296131" cy="26521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GB" sz="800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lang="th-TH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95499" y="2015934"/>
            <a:ext cx="4376479" cy="449258"/>
          </a:xfrm>
          <a:prstGeom prst="rect">
            <a:avLst/>
          </a:prstGeom>
          <a:noFill/>
          <a:ln>
            <a:solidFill>
              <a:srgbClr val="3333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622183" y="2036813"/>
            <a:ext cx="4376479" cy="439633"/>
          </a:xfrm>
          <a:prstGeom prst="rect">
            <a:avLst/>
          </a:prstGeom>
          <a:noFill/>
          <a:ln>
            <a:solidFill>
              <a:srgbClr val="3333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8565" y="4501951"/>
            <a:ext cx="4376479" cy="395544"/>
          </a:xfrm>
          <a:prstGeom prst="rect">
            <a:avLst/>
          </a:prstGeom>
          <a:noFill/>
          <a:ln>
            <a:solidFill>
              <a:srgbClr val="3333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4635840" y="4500993"/>
            <a:ext cx="4376479" cy="385919"/>
          </a:xfrm>
          <a:prstGeom prst="rect">
            <a:avLst/>
          </a:prstGeom>
          <a:noFill/>
          <a:ln>
            <a:solidFill>
              <a:srgbClr val="3333CC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5400" y="170736"/>
            <a:ext cx="803457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แนวทางการประเมินผู้บริหารองค์การ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ประจำปีงบประมาณ พ.ศ. 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(ต่อ)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526461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1062575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521209"/>
            <a:ext cx="2057400" cy="336791"/>
          </a:xfrm>
        </p:spPr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th-TH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07764" y="1382853"/>
            <a:ext cx="8085221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thaiDist">
              <a:buFont typeface="Arial" panose="020B0604020202020204" pitchFamily="34" charset="0"/>
              <a:buChar char="•"/>
            </a:pPr>
            <a:r>
              <a:rPr lang="th-TH" sz="105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การประเมินการกำกับดูแลการทุจริตของผู้บริหารองค์การ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สะท้อนจากผลการประเมินคุณธรรมและความโปร่งใสในการดำเนินงานของหน่วยงานภาครัฐ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(Integrity and Transparency Assessment: ITA)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ของสำนักงาน ป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โดยเป็นการประเมินอย่างครอบคลุมมิติการกำกับดูแลการทุจริตของผู้บริหารใน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องค์ประกอบ ได้แก่ ความโปร่งใส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(Transparency)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ความพร้อมรับผิด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(Accountability)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ความปลอดจากการทุจริตในการปฏิบัติงาน (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Corruption-Free)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วัฒนธรรมคุณธรรมในองค์กร (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Integrity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Culture)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และคุณธรรมการทำงานในหน่วยงาน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(Work Integrity)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ให้มีการดำเนินงานที่มีคุณธรรม จริยธรรม และธรรมาภิบาล</a:t>
            </a:r>
            <a:r>
              <a:rPr lang="en-US" sz="11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424760"/>
              </p:ext>
            </p:extLst>
          </p:nvPr>
        </p:nvGraphicFramePr>
        <p:xfrm>
          <a:off x="193619" y="2948785"/>
          <a:ext cx="8657110" cy="3370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2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816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0232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84347">
                <a:tc>
                  <a:txBody>
                    <a:bodyPr/>
                    <a:lstStyle/>
                    <a:p>
                      <a:pPr algn="ctr"/>
                      <a:r>
                        <a:rPr lang="th-TH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ระดับคะแนน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เกณฑ์การให้คะแนน</a:t>
                      </a:r>
                      <a:r>
                        <a:rPr lang="en-US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/>
                      </a:r>
                      <a:br>
                        <a:rPr lang="en-US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en-US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รอบ</a:t>
                      </a:r>
                      <a:r>
                        <a:rPr lang="th-TH" sz="10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0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r>
                        <a:rPr lang="th-TH" sz="10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เดือน)</a:t>
                      </a:r>
                      <a:endParaRPr lang="en-U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เกณฑ์การให้คะแนน</a:t>
                      </a:r>
                      <a:b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en-US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รอบ</a:t>
                      </a:r>
                      <a:r>
                        <a:rPr lang="th-TH" sz="10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0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  <a:r>
                        <a:rPr lang="th-TH" sz="10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เดือน)</a:t>
                      </a:r>
                      <a:endParaRPr lang="en-U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928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ได้คะแนน</a:t>
                      </a:r>
                      <a:r>
                        <a:rPr lang="th-TH" sz="1000" baseline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000" baseline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 </a:t>
                      </a:r>
                      <a:r>
                        <a:rPr lang="th-TH" sz="1000" baseline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มีผลการประเมิน 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ITA </a:t>
                      </a:r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น้อยกว่า ร้อยละ 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50.00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815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ได้คะแนน </a:t>
                      </a:r>
                      <a:r>
                        <a:rPr lang="en-US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US" sz="1000" baseline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มีผลการประเมิน 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ITA </a:t>
                      </a:r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ร้อยละ  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50.00 </a:t>
                      </a:r>
                      <a:r>
                        <a:rPr lang="th-TH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– </a:t>
                      </a:r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54.99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023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ได้คะแนน </a:t>
                      </a:r>
                      <a:r>
                        <a:rPr lang="en-US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 </a:t>
                      </a:r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มีผลการประเมิน 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ITA </a:t>
                      </a:r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ร้อยละ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55.00 – 59.99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230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ได้คะแนน </a:t>
                      </a:r>
                      <a:r>
                        <a:rPr lang="en-US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 </a:t>
                      </a:r>
                      <a:r>
                        <a:rPr lang="en-US" sz="1000" baseline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มีผลการประเมิน 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ITA</a:t>
                      </a:r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ร้อยละ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6</a:t>
                      </a:r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r>
                        <a:rPr lang="th-TH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– </a:t>
                      </a:r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64</a:t>
                      </a:r>
                      <a:r>
                        <a:rPr lang="th-TH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.99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271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ได้คะแนน </a:t>
                      </a:r>
                      <a:r>
                        <a:rPr lang="en-US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lang="en-US" sz="1000" baseline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มีผลการประเมิน 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ITA </a:t>
                      </a:r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ร้อยละ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65.00 – 69.99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645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ได้คะแนน </a:t>
                      </a:r>
                      <a:r>
                        <a:rPr lang="en-US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  <a:r>
                        <a:rPr lang="en-US" sz="1000" baseline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มีผลการประเมิน 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ITA </a:t>
                      </a:r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ร้อยละ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7</a:t>
                      </a:r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0.00</a:t>
                      </a:r>
                      <a:r>
                        <a:rPr lang="th-TH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– </a:t>
                      </a:r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74</a:t>
                      </a:r>
                      <a:r>
                        <a:rPr lang="th-TH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.99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852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ได้คะแนน </a:t>
                      </a:r>
                      <a:r>
                        <a:rPr lang="en-US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 </a:t>
                      </a:r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มีผลการประเมิน 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ITA </a:t>
                      </a:r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ร้อยละ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75.00 – 79.99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3923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ได้คะแนน </a:t>
                      </a:r>
                      <a:r>
                        <a:rPr lang="en-US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 </a:t>
                      </a:r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มีผลการประเมิน 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ITA </a:t>
                      </a:r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ร้อยละ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8</a:t>
                      </a:r>
                      <a:r>
                        <a:rPr lang="th-TH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.00</a:t>
                      </a:r>
                      <a:r>
                        <a:rPr lang="th-TH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– </a:t>
                      </a:r>
                      <a:r>
                        <a:rPr lang="en-US" sz="100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84.99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267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ได้คะแนน </a:t>
                      </a:r>
                      <a:r>
                        <a:rPr lang="en-US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  <a:r>
                        <a:rPr lang="en-US" sz="1000" baseline="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มีผลการประเมิน 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ITA </a:t>
                      </a:r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ร้อยละ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85.00– 89.99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5970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ได้คะแนน </a:t>
                      </a:r>
                      <a:r>
                        <a:rPr lang="en-US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 </a:t>
                      </a:r>
                      <a:r>
                        <a:rPr lang="th-TH" sz="1000" dirty="0">
                          <a:solidFill>
                            <a:prstClr val="black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มีผลการประเมิน 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ITA </a:t>
                      </a:r>
                      <a:r>
                        <a:rPr lang="th-TH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มากกว่า ร้อยละ</a:t>
                      </a:r>
                      <a:r>
                        <a:rPr lang="en-US" sz="10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</a:t>
                      </a:r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</a:t>
                      </a:r>
                      <a:r>
                        <a:rPr lang="th-TH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</a:t>
                      </a:r>
                      <a:r>
                        <a:rPr lang="en-US" sz="10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.00</a:t>
                      </a:r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932DFA2-1429-46AA-B24E-A847B5A2008E}"/>
              </a:ext>
            </a:extLst>
          </p:cNvPr>
          <p:cNvSpPr/>
          <p:nvPr/>
        </p:nvSpPr>
        <p:spPr>
          <a:xfrm>
            <a:off x="121789" y="1403994"/>
            <a:ext cx="585975" cy="2884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1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นิยาม</a:t>
            </a:r>
            <a:endParaRPr lang="en-US" sz="11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4">
            <a:extLst>
              <a:ext uri="{FF2B5EF4-FFF2-40B4-BE49-F238E27FC236}">
                <a16:creationId xmlns="" xmlns:a16="http://schemas.microsoft.com/office/drawing/2014/main" id="{9C5196E5-1BC0-40E6-BF1C-BC834902698A}"/>
              </a:ext>
            </a:extLst>
          </p:cNvPr>
          <p:cNvSpPr txBox="1"/>
          <p:nvPr/>
        </p:nvSpPr>
        <p:spPr>
          <a:xfrm>
            <a:off x="121789" y="890262"/>
            <a:ext cx="2537190" cy="30777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>
                <a:solidFill>
                  <a:prstClr val="white"/>
                </a:solidFill>
                <a:latin typeface="Tahoma"/>
                <a:ea typeface="Tahoma"/>
                <a:cs typeface="Tahoma"/>
              </a:rPr>
              <a:t>3. </a:t>
            </a:r>
            <a:r>
              <a:rPr lang="th-TH" sz="1400" b="1" dirty="0">
                <a:solidFill>
                  <a:prstClr val="white"/>
                </a:solidFill>
                <a:latin typeface="Tahoma"/>
                <a:ea typeface="Tahoma"/>
                <a:cs typeface="Tahoma"/>
              </a:rPr>
              <a:t>การกำกับดูแลการทุจริต</a:t>
            </a:r>
            <a:endParaRPr lang="en-US" sz="1400" b="1" dirty="0">
              <a:solidFill>
                <a:prstClr val="white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400" y="170736"/>
            <a:ext cx="803457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แนวทางการประเมินผู้บริหารองค์การ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ประจำปีงบประมาณ พ.ศ. 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(ต่อ)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90551" y="2541348"/>
            <a:ext cx="4192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รอบการประเมินที่ </a:t>
            </a:r>
            <a:r>
              <a:rPr lang="en-US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th-TH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Online Survey</a:t>
            </a:r>
            <a:r>
              <a:rPr lang="th-TH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10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ใช้ผลการสำรวจคุณธรรมและความโปร่งใสการกำกับดูแลการทุจริตในภาครัฐ </a:t>
            </a:r>
            <a:endParaRPr lang="en-US" sz="10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83434" y="2541348"/>
            <a:ext cx="40684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รอบการประเมินที่ </a:t>
            </a:r>
            <a:r>
              <a:rPr lang="en-US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th-TH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n-US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ITA</a:t>
            </a:r>
            <a:r>
              <a:rPr lang="th-TH" sz="10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0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ใช้ผลการประเมินคุณธรรมและโปร่งใสการดำเนินงานของหน่วยงานภาครัฐ</a:t>
            </a:r>
            <a:endParaRPr lang="en-U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526461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3234203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1986" y="6584072"/>
            <a:ext cx="500513" cy="331679"/>
          </a:xfrm>
        </p:spPr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th-TH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708828"/>
              </p:ext>
            </p:extLst>
          </p:nvPr>
        </p:nvGraphicFramePr>
        <p:xfrm>
          <a:off x="299589" y="2550277"/>
          <a:ext cx="8452240" cy="3976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807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705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089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6284">
                <a:tc>
                  <a:txBody>
                    <a:bodyPr/>
                    <a:lstStyle/>
                    <a:p>
                      <a:pPr algn="ctr"/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ประเด็นการประเมิน</a:t>
                      </a:r>
                      <a:endParaRPr lang="en-U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</a:t>
                      </a:r>
                      <a:r>
                        <a:rPr lang="en-US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ใช่</a:t>
                      </a:r>
                      <a:endParaRPr lang="en-U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ไม่มี</a:t>
                      </a:r>
                      <a:r>
                        <a:rPr lang="en-US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ไม่ใช่</a:t>
                      </a:r>
                      <a:endParaRPr lang="en-U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92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ผู้บริหารของหน่วยงานท่าน มีนโยบาย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แนวทางในการกำกับดูแลการทุจริต</a:t>
                      </a:r>
                      <a:endParaRPr lang="en-US" sz="1100" baseline="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92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2.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ผู้บริหารของหน่วยงานท่าน มีมาตรการที่เกี่ยวข้องกับการกำกับดูแลการทุจริต ที่ถ่ายทอดสู่การปฏิบัติ </a:t>
                      </a:r>
                    </a:p>
                    <a:p>
                      <a:pPr marL="0" marR="0" indent="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และติดตามรายงานผลอย่างชัดเจน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2088"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71450" algn="l"/>
                        </a:tabLst>
                        <a:defRPr/>
                      </a:pP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3.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ผู้บริหารของหน่วยงานท่าน มีระบบตรวจสอบการกำกับดูแลการทุจริต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2305">
                <a:tc>
                  <a:txBody>
                    <a:bodyPr/>
                    <a:lstStyle/>
                    <a:p>
                      <a:pPr marL="180975" marR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0975" algn="l"/>
                        </a:tabLst>
                        <a:defRPr/>
                      </a:pP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4.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ผู้บริหารของหน่วยงานท่าน มีการบริหารงานตามหลักธรรมาภิบาล เช่น หลักประสิทธิภาพ หลักประสิทธิผล </a:t>
                      </a:r>
                    </a:p>
                    <a:p>
                      <a:pPr marL="180975" marR="0" indent="-31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0975" algn="l"/>
                        </a:tabLst>
                        <a:defRPr/>
                      </a:pP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หลักคุณธรรม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/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จริยธรรม เป็นต้น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2710">
                <a:tc>
                  <a:txBody>
                    <a:bodyPr/>
                    <a:lstStyle/>
                    <a:p>
                      <a:pPr marL="177800" marR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5.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ผู้บริหารของหน่วยงานท่าน มีการกำกับ ตรวจติดตามข้อร้องเรียนที่เกี่ยวข้องกับการทุจริต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6454"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74625" algn="l"/>
                        </a:tabLst>
                        <a:defRPr/>
                      </a:pP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6.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ผู้บริหารของหน่วยงานท่าน มีมาตรการป้องกันการทุจริตในเชิงรุก (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Pro-active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)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เช่น มีคู่มือมาตรฐานในการปฏิบัติงาน พัฒนากระบวนการทำงานให้โปร่งใส มีระบบรับเรื่องร้องเรียน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/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ร้องทุกข์ เป็นต้น</a:t>
                      </a:r>
                      <a:endParaRPr lang="th-TH" sz="11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98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7.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ผู้บริหารของหน่วยงานท่าน มีการเปิดเผยผลการดำเนินงานสู่สาธารณะ</a:t>
                      </a:r>
                      <a:endParaRPr lang="th-TH" sz="11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6562">
                <a:tc>
                  <a:txBody>
                    <a:bodyPr/>
                    <a:lstStyle/>
                    <a:p>
                      <a:pPr marL="177800" marR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8. </a:t>
                      </a:r>
                      <a:r>
                        <a:rPr lang="th-TH" sz="11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ผู้บริหารของหน่วยงานท่าน มีการซื้อขายตำแหน่งหรือเส้นสายในการบรรจุ แต่งตั้งโยกย้าย เลื่อนระดับ เลื่อนตำแหน่ง</a:t>
                      </a:r>
                      <a:br>
                        <a:rPr lang="th-TH" sz="11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th-TH" sz="11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ของผู้บริหารและเจ้าหน้าที่ในหน่วยงานของท่าน</a:t>
                      </a:r>
                      <a:endParaRPr lang="th-TH" sz="1100" dirty="0">
                        <a:solidFill>
                          <a:srgbClr val="FF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2679">
                <a:tc>
                  <a:txBody>
                    <a:bodyPr/>
                    <a:lstStyle/>
                    <a:p>
                      <a:pPr marL="177800" marR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9.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ในระยะเวลา 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ปีที่ผ่านมา ท่านพบเห็นว่าหน่วยงานท่าน มีการเรียกรับสินบนจากผู้อื่น</a:t>
                      </a:r>
                      <a:endParaRPr lang="th-TH" sz="1100" dirty="0">
                        <a:solidFill>
                          <a:srgbClr val="FF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59709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0975" algn="l"/>
                        </a:tabLst>
                        <a:defRPr/>
                      </a:pPr>
                      <a:r>
                        <a:rPr lang="en-US" sz="11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10.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ในระยะเวลา 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ปีที่ผ่านมา หน่วยงานของท่านมีการปฏิบัติหน้าที่หรือใช้อำนาจเพื่อประโยชน์แก่ญาติพี่น้อง พวกพ้อง </a:t>
                      </a:r>
                      <a:b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</a:b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หรือผู้อื่น</a:t>
                      </a:r>
                      <a:endParaRPr lang="th-TH" sz="1100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TextBox 14">
            <a:extLst>
              <a:ext uri="{FF2B5EF4-FFF2-40B4-BE49-F238E27FC236}">
                <a16:creationId xmlns="" xmlns:a16="http://schemas.microsoft.com/office/drawing/2014/main" id="{9C5196E5-1BC0-40E6-BF1C-BC834902698A}"/>
              </a:ext>
            </a:extLst>
          </p:cNvPr>
          <p:cNvSpPr txBox="1"/>
          <p:nvPr/>
        </p:nvSpPr>
        <p:spPr>
          <a:xfrm>
            <a:off x="121789" y="800298"/>
            <a:ext cx="3213594" cy="30777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>
                <a:solidFill>
                  <a:prstClr val="white"/>
                </a:solidFill>
                <a:latin typeface="Tahoma"/>
                <a:ea typeface="Tahoma"/>
                <a:cs typeface="Tahoma"/>
              </a:rPr>
              <a:t>3. </a:t>
            </a:r>
            <a:r>
              <a:rPr lang="th-TH" sz="1400" b="1" dirty="0">
                <a:solidFill>
                  <a:prstClr val="white"/>
                </a:solidFill>
                <a:latin typeface="Tahoma"/>
                <a:ea typeface="Tahoma"/>
                <a:cs typeface="Tahoma"/>
              </a:rPr>
              <a:t>การกำกับดูแลการทุจริต (ต่อ)</a:t>
            </a:r>
            <a:endParaRPr lang="en-US" sz="1400" b="1" dirty="0">
              <a:solidFill>
                <a:prstClr val="white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9" name="สี่เหลี่ยมผืนผ้า 5"/>
          <p:cNvSpPr/>
          <p:nvPr/>
        </p:nvSpPr>
        <p:spPr>
          <a:xfrm>
            <a:off x="375710" y="1153916"/>
            <a:ext cx="75989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เป็นการสำรวจคุณธรรมและความโปร่งใสการกำกับดูแลการทุจริตในภาครัฐ</a:t>
            </a:r>
            <a:endParaRPr lang="en-US" sz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กลุ่มเป้าหมายผู้ตอบแบบสำรวจ : ผู้ใต้บังคับบัญชาเป็นผู้ประเมินผู้บังคับบัญชา</a:t>
            </a:r>
            <a:endParaRPr lang="en-US" sz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ต้องได้รับผลการสำรวจความคิดเห็นผ่านระบบอย่างน้อยร้อยละ </a:t>
            </a:r>
            <a:r>
              <a:rPr lang="en-US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</a:t>
            </a:r>
            <a:r>
              <a:rPr lang="th-TH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ของกลุ่มเป้าหมายทั้งหมด</a:t>
            </a:r>
            <a:endParaRPr lang="en-US" sz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การคิดคะแนนคิดจากคะแนนเฉลี่ยของกลุ่มเป้าหมายทั้งหมดที่ได้ส่งแบบสำรวจผ่านระบบ</a:t>
            </a:r>
            <a:endParaRPr lang="en-US" sz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ประเมินเฉพาะรอบที่ </a:t>
            </a:r>
            <a:r>
              <a:rPr lang="en-US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9589" y="2220283"/>
            <a:ext cx="5636991" cy="2840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 defTabSz="914400">
              <a:defRPr sz="2800"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th-TH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ข้อคำถามสำหรับการประเมินการกำกับดูแลการทุจริต (รอบ </a:t>
            </a:r>
            <a:r>
              <a:rPr lang="en-US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r>
              <a:rPr lang="th-TH" sz="14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เดือน)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6628" y="2122758"/>
            <a:ext cx="1499321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Online Survey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2074" y="984639"/>
            <a:ext cx="1784463" cy="338554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sz="1600" dirty="0">
                <a:solidFill>
                  <a:srgbClr val="9200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รอบการประเมินที่ </a:t>
            </a:r>
            <a:r>
              <a:rPr lang="en-US" sz="1600" dirty="0">
                <a:solidFill>
                  <a:srgbClr val="9200B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" y="170736"/>
            <a:ext cx="803457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แนวทางการประเมินผู้บริหารองค์การ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ประจำปีงบประมาณ พ.ศ. 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(ต่อ)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526461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4062056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10862" y="6584072"/>
            <a:ext cx="457203" cy="341306"/>
          </a:xfrm>
        </p:spPr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th-TH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สี่เหลี่ยมผืนผ้า 5"/>
          <p:cNvSpPr/>
          <p:nvPr/>
        </p:nvSpPr>
        <p:spPr>
          <a:xfrm>
            <a:off x="1101269" y="1216606"/>
            <a:ext cx="8042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57200">
              <a:buFont typeface="Arial" pitchFamily="34" charset="0"/>
              <a:buChar char="•"/>
            </a:pPr>
            <a:r>
              <a:rPr lang="th-TH" sz="12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ภาวะผู้นำ หมายถึง ความรู้ความสามารถและทักษะของผู้บริหาร เพื่อสร้างแรงบันดาลใจและการร่วมแรงร่วมใจของบุคลากร</a:t>
            </a:r>
            <a:br>
              <a:rPr lang="th-TH" sz="12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2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ในการปฏิบัติงาน เพื่อนำองค์การให้บรรลุภารกิจตามเป้าหมายที่กำหนดไว้</a:t>
            </a:r>
          </a:p>
          <a:p>
            <a:pPr marL="285750" indent="-285750" defTabSz="457200">
              <a:buFont typeface="Arial" pitchFamily="34" charset="0"/>
              <a:buChar char="•"/>
            </a:pPr>
            <a:r>
              <a:rPr lang="th-TH" sz="12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เกณฑ์การให้คะแนนแบบเดียวกันทั้ง </a:t>
            </a:r>
            <a:r>
              <a:rPr lang="en-US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th-TH" sz="12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รอบการประเมิน คิดค่าระดับคะแนนเต็ม 10 คะแนน</a:t>
            </a:r>
            <a:endParaRPr lang="th-TH" sz="11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932DFA2-1429-46AA-B24E-A847B5A2008E}"/>
              </a:ext>
            </a:extLst>
          </p:cNvPr>
          <p:cNvSpPr/>
          <p:nvPr/>
        </p:nvSpPr>
        <p:spPr>
          <a:xfrm>
            <a:off x="332722" y="1269755"/>
            <a:ext cx="768547" cy="2646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นิยาม</a:t>
            </a:r>
            <a:endParaRPr lang="en-US" sz="1100" b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14">
            <a:extLst>
              <a:ext uri="{FF2B5EF4-FFF2-40B4-BE49-F238E27FC236}">
                <a16:creationId xmlns="" xmlns:a16="http://schemas.microsoft.com/office/drawing/2014/main" id="{9C5196E5-1BC0-40E6-BF1C-BC834902698A}"/>
              </a:ext>
            </a:extLst>
          </p:cNvPr>
          <p:cNvSpPr txBox="1"/>
          <p:nvPr/>
        </p:nvSpPr>
        <p:spPr>
          <a:xfrm>
            <a:off x="276705" y="763108"/>
            <a:ext cx="1514506" cy="30777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4. </a:t>
            </a:r>
            <a:r>
              <a:rPr lang="th-TH" sz="14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ภาวะผู้นำ   </a:t>
            </a:r>
            <a:endParaRPr lang="en-US" sz="1400" b="1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2260115" y="6675437"/>
            <a:ext cx="204414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หมายเหตุ </a:t>
            </a:r>
            <a:r>
              <a:rPr lang="en-US" sz="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th-TH" sz="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แนบหลักฐานประกอบการประเมิน</a:t>
            </a:r>
            <a:endParaRPr lang="en-US" sz="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691877"/>
              </p:ext>
            </p:extLst>
          </p:nvPr>
        </p:nvGraphicFramePr>
        <p:xfrm>
          <a:off x="332722" y="1982909"/>
          <a:ext cx="8498808" cy="4518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210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4211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ประเด็นการประเมิน</a:t>
                      </a:r>
                      <a:endParaRPr lang="en-US" sz="12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</a:t>
                      </a:r>
                      <a:r>
                        <a:rPr lang="en-US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ใช่</a:t>
                      </a:r>
                      <a:endParaRPr lang="en-U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ไม่มี</a:t>
                      </a:r>
                      <a:r>
                        <a:rPr lang="en-US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ไม่ใช่</a:t>
                      </a:r>
                      <a:endParaRPr lang="en-U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1068">
                <a:tc>
                  <a:txBody>
                    <a:bodyPr/>
                    <a:lstStyle/>
                    <a:p>
                      <a:pPr marL="176213" marR="0" lvl="0" indent="-176213" algn="thaiDi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ผู้บริหารของหน่วยงานท่าน มีการกำหนดนโยบาย เป้าหมายที่ชัดเจน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ทันสมัย และสอดคล้องกับสถานการณ์ที่เปลี่ยนแปลงไปและ</a:t>
                      </a:r>
                      <a:r>
                        <a:rPr lang="th-TH" sz="1100" kern="11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มีการถ่ายทอดนโยบาย</a:t>
                      </a:r>
                      <a:r>
                        <a:rPr lang="en-US" sz="1100" kern="11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100" kern="11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แนวทางในการทำงานให้คนในองค์การได้รับรู้และเข้าใจทั่วทั้งองค์การ</a:t>
                      </a:r>
                      <a:r>
                        <a:rPr lang="th-TH" sz="1100" kern="11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เพื่อ</a:t>
                      </a:r>
                      <a:r>
                        <a:rPr lang="th-TH" sz="1100" kern="11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นำไปสู่การปฏิบัติ</a:t>
                      </a:r>
                    </a:p>
                  </a:txBody>
                  <a:tcPr marL="55281" marR="5528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55281" marR="5528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55281" marR="55281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4098"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Symbol" panose="05050102010706020507" pitchFamily="18" charset="2"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GB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 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ผู้บริหารของหน่วยงานท่าน </a:t>
                      </a:r>
                      <a:r>
                        <a:rPr lang="th-TH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ได้ปรับปรุงโครงสร้างอัตรากำลัง รวมทั้งทรัพยากรและงบประมาณของหน่วยงานให้เหมาะสมสำหรับการทำงานตามยุทธศาสตร์ชาติ</a:t>
                      </a:r>
                      <a:r>
                        <a:rPr lang="th-TH" sz="1100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วิสัยทัศน์ นโยบายแนวทางในการทำงาน และ</a:t>
                      </a:r>
                      <a:r>
                        <a:rPr lang="th-TH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แผนยุทธศาสตร์จัดสรรขององค์กร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4098"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 </a:t>
                      </a:r>
                      <a:r>
                        <a:rPr lang="th-TH" sz="11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ผู้บริหารของหน่วยงานท่าน ส่งเสริม สนับสนุน ให้บุคลากรสามารถทำงานเป็นทีม ทำงานในลักษณะบูรณาการ</a:t>
                      </a:r>
                      <a:r>
                        <a:rPr lang="en-US" sz="11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1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การทำงานแนวใหม่</a:t>
                      </a:r>
                      <a:r>
                        <a:rPr lang="th-TH" sz="11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ที่ได้ทั้งงานและบุคลากร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โดยไม่เลือกปฏิบัติ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4098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 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ผู้บริหารของหน่วยงานท่าน รับฟังความคิดเห็นของผู้อื่น เน้นการทำงานอย่างมีส่วนร่วม ทั้งหน่วยงานในภาครัฐ ภาคเอกชน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7800" marR="0" lvl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และประชาชน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55281" marR="5528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55281" marR="55281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4098"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.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ผู้บริหารของหน่วยงานท่าน ได้วางแผนพัฒนาบุคลากรทุกระดับเพื่อปรับเปลี่ยนองค์การของท่านให้เป็นหน่วยงานที่ทันสมัย</a:t>
                      </a:r>
                      <a:endParaRPr lang="en-US" sz="1100" baseline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82563" marR="0" lvl="0" indent="-1825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US" sz="11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ตามนโยบาย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Thailand 4.0 </a:t>
                      </a:r>
                      <a:endParaRPr lang="th-TH" sz="11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55281" marR="5528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55281" marR="55281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96475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Symbol" panose="05050102010706020507" pitchFamily="18" charset="2"/>
                        <a:buNone/>
                        <a:tabLst>
                          <a:tab pos="177800" algn="l"/>
                        </a:tabLs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ผู้บริหารของหน่วยงานท่าน เป็นผู้นำในการเปลี่ยนแปลงโดยนำเทคโนโลยีมาใช้บริหารงานในองค์การที่แตกต่างหรือเปลี่ยนแปลง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ไปจากเดิมจนเห็นได้อย่างชัดเจน มีการสร้างระบบการทำงานในองค์การให้มีประสิทธิภาพทำให้องค์การมีการดำเนินงาน</a:t>
                      </a:r>
                    </a:p>
                    <a:p>
                      <a:pPr marL="177800" marR="0" lvl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Symbol" panose="05050102010706020507" pitchFamily="18" charset="2"/>
                        <a:buNone/>
                        <a:tabLst>
                          <a:tab pos="177800" algn="l"/>
                        </a:tabLst>
                        <a:defRPr/>
                      </a:pP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ไปในทิศทางเดียวกัน หรือมีการบริหารงานที่ได้รับการยอมรับจากบุคลากรภายในหน่วยงานและภายนอกหน่วยงาน</a:t>
                      </a:r>
                    </a:p>
                  </a:txBody>
                  <a:tcPr marL="55281" marR="5528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55281" marR="5528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 </a:t>
                      </a:r>
                    </a:p>
                  </a:txBody>
                  <a:tcPr marL="55281" marR="55281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9147">
                <a:tc>
                  <a:txBody>
                    <a:bodyPr/>
                    <a:lstStyle/>
                    <a:p>
                      <a:pPr marL="180975" marR="0" lvl="0" indent="-180975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Symbol" panose="05050102010706020507" pitchFamily="18" charset="2"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 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ผู้บริหารของหน่วยงานท่าน ได้พัฒนาให้องค์การมีระบบประเมินผลตามผลงานที่เกิดขึ้นจริง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และเป็นที่ยอมรับ</a:t>
                      </a:r>
                      <a:endParaRPr lang="en-US" sz="1100" strike="sngStrike" dirty="0">
                        <a:solidFill>
                          <a:srgbClr val="FF33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4098"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400"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 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ผู้บริหารของหน่วยงานท่าน กล้าเผชิญกับปัญหา กล้าตัดสินใจ บนพื้นฐานข้อเท็จจริง และสามารถแก้ไขปัญหาได้ทันต่อ   สถานการณ์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19432">
                <a:tc>
                  <a:txBody>
                    <a:bodyPr/>
                    <a:lstStyle/>
                    <a:p>
                      <a:pPr marL="180975" marR="0" lvl="0" indent="-180975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Symbol" panose="05050102010706020507" pitchFamily="18" charset="2"/>
                        <a:buNone/>
                        <a:tabLst>
                          <a:tab pos="180975" algn="l"/>
                        </a:tabLs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 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ผู้บริหารของหน่วยงานท่าน </a:t>
                      </a:r>
                      <a:r>
                        <a:rPr lang="th-TH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ได้ปฏิบัติตัวเป็นแบบอย่างที่ดีขององค์การ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</a:t>
                      </a:r>
                      <a:r>
                        <a:rPr lang="th-TH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มีรูปแบบการทำงานซึ่งเปิดรับคำแนะนำที่สร้างสรรค์ และแสดงออกถึงภาวะผู้นำในระดับที่เหมาะสมสำหรับองค์การ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19432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Symbol" panose="05050102010706020507" pitchFamily="18" charset="2"/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 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ผู้บริหารของหน่วยงานท่าน มีความทุ่มเท รับผิดชอบ อุทิศตนและมีความมุ่งมั่นที่จะปฏิบัติงานให้ประสบผลสำเร็จ  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55281" marR="55281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5400" y="170736"/>
            <a:ext cx="803457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แนวทางการประเมินผู้บริหารองค์การ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ประจำปีงบประมาณ พ.ศ. 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(ต่อ)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96361" y="837705"/>
            <a:ext cx="1499321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Online Survey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526461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2132544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27084" y="6541002"/>
            <a:ext cx="2057400" cy="365125"/>
          </a:xfrm>
        </p:spPr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th-TH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สี่เหลี่ยมผืนผ้า 5"/>
          <p:cNvSpPr/>
          <p:nvPr/>
        </p:nvSpPr>
        <p:spPr>
          <a:xfrm>
            <a:off x="1046236" y="1088230"/>
            <a:ext cx="7575665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thaiDist" defTabSz="457200">
              <a:buFont typeface="Arial" panose="020B0604020202020204" pitchFamily="34" charset="0"/>
              <a:buChar char="•"/>
            </a:pPr>
            <a:r>
              <a:rPr lang="th-TH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ระบบติดตามการปฏิบัติงาน</a:t>
            </a:r>
            <a:r>
              <a:rPr lang="th-TH" sz="1400" dirty="0">
                <a:latin typeface="Tahoma"/>
                <a:ea typeface="Tahoma"/>
                <a:cs typeface="Tahoma"/>
              </a:rPr>
              <a:t>เพื่อการบริหารงานขององค์การ </a:t>
            </a:r>
            <a:r>
              <a:rPr lang="th-TH" sz="1400" dirty="0">
                <a:solidFill>
                  <a:prstClr val="black"/>
                </a:solidFill>
                <a:latin typeface="Tahoma"/>
                <a:ea typeface="Tahoma"/>
                <a:cs typeface="Tahoma"/>
              </a:rPr>
              <a:t>เป็นการ</a:t>
            </a:r>
            <a:r>
              <a:rPr lang="th-TH" sz="1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นำเทคโนโลยีดิจิทัลมาใช้ในการติดตามและบริหารงานอย่างเป็นระบบ โดยใช้กระบวนการและจัดสรรทรัพยากรอย่างเหมาะสม เพื่อให้บรรลุวัตถุประสงค์ที่กำหนด และเกิดประโยชน์สูงสุดแก่ประชาชนและหน่วยงานในฐานะผู้รับบริการ </a:t>
            </a:r>
          </a:p>
          <a:p>
            <a:pPr marL="171450" indent="-171450" algn="thaiDist" defTabSz="457200">
              <a:buFont typeface="Arial" panose="020B0604020202020204" pitchFamily="34" charset="0"/>
              <a:buChar char="•"/>
            </a:pPr>
            <a:endParaRPr lang="th-TH" sz="11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 algn="thaiDist" defTabSz="457200">
              <a:buFont typeface="Arial" panose="020B0604020202020204" pitchFamily="34" charset="0"/>
              <a:buChar char="•"/>
            </a:pPr>
            <a:r>
              <a:rPr lang="th-TH" sz="14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ใช้เกณฑ์การให้คะแนนแบบเดียวกันทั้ง </a:t>
            </a:r>
            <a:r>
              <a:rPr lang="en-US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th-TH" sz="14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รอบการประเมิน คิดค่าระดับคะแนนเต็ม 10 คะแนน</a:t>
            </a:r>
            <a:endParaRPr lang="th-TH" sz="12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932DFA2-1429-46AA-B24E-A847B5A2008E}"/>
              </a:ext>
            </a:extLst>
          </p:cNvPr>
          <p:cNvSpPr/>
          <p:nvPr/>
        </p:nvSpPr>
        <p:spPr>
          <a:xfrm>
            <a:off x="277689" y="1142035"/>
            <a:ext cx="768547" cy="2646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นิยาม</a:t>
            </a:r>
            <a:endParaRPr lang="en-US" sz="1100" b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4">
            <a:extLst>
              <a:ext uri="{FF2B5EF4-FFF2-40B4-BE49-F238E27FC236}">
                <a16:creationId xmlns="" xmlns:a16="http://schemas.microsoft.com/office/drawing/2014/main" id="{9C5196E5-1BC0-40E6-BF1C-BC834902698A}"/>
              </a:ext>
            </a:extLst>
          </p:cNvPr>
          <p:cNvSpPr txBox="1"/>
          <p:nvPr/>
        </p:nvSpPr>
        <p:spPr>
          <a:xfrm>
            <a:off x="251305" y="777465"/>
            <a:ext cx="5489095" cy="28623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169863" indent="-169863">
              <a:lnSpc>
                <a:spcPct val="90000"/>
              </a:lnSpc>
              <a:defRPr/>
            </a:pPr>
            <a:r>
              <a:rPr lang="en-US" sz="14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5. </a:t>
            </a:r>
            <a:r>
              <a:rPr lang="th-TH" sz="14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ระบบติดตามการปฏิบัติงาน</a:t>
            </a:r>
            <a:r>
              <a:rPr lang="th-TH" sz="1400" b="1" dirty="0">
                <a:solidFill>
                  <a:prstClr val="white"/>
                </a:solidFill>
                <a:latin typeface="Tahoma"/>
                <a:ea typeface="Tahoma"/>
                <a:cs typeface="Tahoma"/>
              </a:rPr>
              <a:t>เพื่อการบริหารงานขององค์การ</a:t>
            </a:r>
          </a:p>
        </p:txBody>
      </p:sp>
      <p:sp>
        <p:nvSpPr>
          <p:cNvPr id="10" name="Rectangle 9"/>
          <p:cNvSpPr/>
          <p:nvPr/>
        </p:nvSpPr>
        <p:spPr>
          <a:xfrm>
            <a:off x="7483475" y="780453"/>
            <a:ext cx="1493550" cy="307777"/>
          </a:xfrm>
          <a:prstGeom prst="rect">
            <a:avLst/>
          </a:prstGeom>
          <a:solidFill>
            <a:srgbClr val="E1D9FD"/>
          </a:solidFill>
          <a:ln>
            <a:solidFill>
              <a:srgbClr val="E1D9FD"/>
            </a:solidFill>
          </a:ln>
        </p:spPr>
        <p:txBody>
          <a:bodyPr wrap="none">
            <a:spAutoFit/>
          </a:bodyPr>
          <a:lstStyle/>
          <a:p>
            <a:r>
              <a:rPr lang="th-TH" sz="14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4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  Assessment</a:t>
            </a:r>
            <a:r>
              <a:rPr lang="th-TH" sz="14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1400" spc="-7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6887" y="6658734"/>
            <a:ext cx="27959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หมายเหตุ </a:t>
            </a:r>
            <a:r>
              <a:rPr lang="en-US" sz="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th-TH" sz="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สามารถแนบเอกสารหลักฐานประกอบการประเมินได้</a:t>
            </a:r>
            <a:endParaRPr lang="en-US" sz="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6513982"/>
              </p:ext>
            </p:extLst>
          </p:nvPr>
        </p:nvGraphicFramePr>
        <p:xfrm>
          <a:off x="452387" y="2238490"/>
          <a:ext cx="8519231" cy="3305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15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488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987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613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ประเด็นการประเมิน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</a:t>
                      </a:r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ใช่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ไม่มี</a:t>
                      </a:r>
                      <a:r>
                        <a:rPr lang="en-U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ไม่ใช่</a:t>
                      </a:r>
                      <a:endParaRPr lang="en-US" sz="105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8891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AutoNum type="arabicPeriod"/>
                      </a:pPr>
                      <a:r>
                        <a:rPr lang="th-TH" sz="105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ใช้ระบบอิเล็กทรอนิกส์ในการ</a:t>
                      </a:r>
                      <a:r>
                        <a:rPr lang="th-TH" sz="1050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ติดตามผลการ</a:t>
                      </a:r>
                      <a:r>
                        <a:rPr lang="th-TH" sz="1050" b="0" u="none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ปฏิบัติงาน</a:t>
                      </a:r>
                      <a:r>
                        <a:rPr lang="th-TH" sz="1050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ขององค์การ</a:t>
                      </a:r>
                      <a:r>
                        <a:rPr lang="en-US" sz="1050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marL="360363" marR="0" lvl="0" indent="-1825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50" b="0" u="none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1.1 </a:t>
                      </a:r>
                      <a:r>
                        <a:rPr lang="th-TH" sz="1050" b="0" u="none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มีระบบรับ</a:t>
                      </a:r>
                      <a:r>
                        <a:rPr lang="en-US" sz="1050" b="0" u="none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050" b="0" u="none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ส่งเรื่อง และการให้บริการได้ถูกต้อง</a:t>
                      </a:r>
                      <a:r>
                        <a:rPr lang="th-TH" sz="1050" b="0" u="none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รวดเร็ว สามารถลดต้นทุน ลดการสูญเสีย และเกิดคุณค่าที่เป็นประโยชน์ต่อ</a:t>
                      </a:r>
                      <a:endParaRPr lang="en-US" sz="1050" b="0" u="none" spc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3603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50" b="0" u="none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ผู้รับบริการ</a:t>
                      </a:r>
                      <a:r>
                        <a:rPr lang="en-US" sz="1050" b="0" u="none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en-US" sz="1050" b="0" u="none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sz="1050" b="0" u="none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1.2 </a:t>
                      </a:r>
                      <a:r>
                        <a:rPr lang="th-TH" sz="1050" b="0" u="none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มีระบบติดตามสถานะและบริหารงานขององค์การ</a:t>
                      </a:r>
                      <a:r>
                        <a:rPr lang="en-US" sz="1050" b="0" u="none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th-TH" sz="1050" b="0" u="none" spc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447675" marR="0" lvl="0" indent="-2698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sz="1050" b="0" u="none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1.3</a:t>
                      </a:r>
                      <a:r>
                        <a:rPr lang="en-US" sz="1050" b="0" u="none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มีการรับฟังความคิดเห็น เพื่อนำมาปรับปรุงและพัฒนาระบบ และตอบสนองความต้องการของผู้รับบริการ 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th-TH" sz="1050" b="0" u="none" spc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th-TH" sz="105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5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32840">
                <a:tc>
                  <a:txBody>
                    <a:bodyPr/>
                    <a:lstStyle/>
                    <a:p>
                      <a:pPr marL="176213" indent="-176213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05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 </a:t>
                      </a:r>
                      <a:r>
                        <a:rPr lang="th-TH" sz="105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มีการจัดเก็บข้อมูลในระบบที่เป็นปัจจุบัน สามารถเรียกดูข้อมูลได้แบบ </a:t>
                      </a:r>
                      <a:r>
                        <a:rPr lang="en-US" sz="105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Real Time</a:t>
                      </a:r>
                      <a:r>
                        <a:rPr lang="th-TH" sz="105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และนำผลวิเคราะห์ข้อมูลไปใช้ปรับปรุง พัฒนาการให้บริการ และการปฏิบัติงานต่อไป 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marL="1778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2.1</a:t>
                      </a: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มีการออกแบบระบบจัดเก็บข้อมูล และมีระบบวิเคราะห์ข้อมูลสอดคล้องกับความต้องการของผู้รับบริการ</a:t>
                      </a: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en-US" sz="1050" b="0" u="none" kern="1200" spc="0" baseline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78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2.2 </a:t>
                      </a:r>
                      <a:r>
                        <a:rPr lang="th-TH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มีการรวบรวมข้อมูลจากผู้ปฏิบัติงาน ผู้รับบริการ และผู้เกี่ยวข้องอย่างเป็นระบบ ถูกต้อง และทันสมัย</a:t>
                      </a: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r>
                        <a:rPr lang="en-US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US" sz="1050" b="0" u="none" kern="1200" spc="0" baseline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78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2.3</a:t>
                      </a: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</a:t>
                      </a:r>
                      <a:r>
                        <a:rPr lang="th-TH" sz="105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นำผลการวิเคราะห์ข้อมูลไปใช้ในพัฒนา ปรับปรุงการบริหารงาน เช่น นำข้อมูลมาใช้กำหนดนโยบายเพื่อบริหารองค์การ</a:t>
                      </a:r>
                    </a:p>
                    <a:p>
                      <a:pPr marL="447675" marR="0" lvl="0" indent="-873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th-TH" sz="1050" spc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ให้ตอบโจทย์และเป้าหมายองค์การ นำข้อมูลมาพัฒนาปรับปรุงงาน</a:t>
                      </a:r>
                      <a:r>
                        <a:rPr lang="th-TH" sz="1050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เป็นต้น 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th-TH" sz="1050" b="0" u="none" spc="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th-TH" sz="105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5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71830">
                <a:tc>
                  <a:txBody>
                    <a:bodyPr/>
                    <a:lstStyle/>
                    <a:p>
                      <a:pPr marL="176213" marR="0" lvl="0" indent="-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sz="1050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 </a:t>
                      </a:r>
                      <a:r>
                        <a:rPr lang="th-TH" sz="1050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ใช้ระบบอิเล็กทรอนิกส์ในการประเมินความพึงพอใจของผู้รับบริการ โดยมีการรวบรวมผลการประเมินอย่างเป็นระบบ 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GB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marL="0" marR="0" lvl="0" indent="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sz="1050" b="0" u="none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3.1 </a:t>
                      </a:r>
                      <a:r>
                        <a:rPr lang="th-TH" sz="1050" b="0" u="none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มีระบบประเมินความพึงพอใจ ในรูปแบบที่ง่ายและสะดวกต่อผู้รับบริการ</a:t>
                      </a:r>
                      <a:r>
                        <a:rPr lang="en-US" sz="1050" b="0" u="none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1.5</a:t>
                      </a: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th-TH" sz="1050" b="0" u="none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176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sz="1050" b="0" u="none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3.2 </a:t>
                      </a:r>
                      <a:r>
                        <a:rPr lang="th-TH" sz="1050" b="0" u="none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มีการนำข้อมูลผลสำรวจมาปรับปรุงงานบริการอย่างต่อเนื่อง</a:t>
                      </a:r>
                      <a:r>
                        <a:rPr lang="en-US" sz="1050" b="0" u="none" spc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1.5</a:t>
                      </a:r>
                      <a:r>
                        <a:rPr lang="en-US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050" b="0" u="none" kern="1200" spc="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050" b="0" u="none" kern="1200" spc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en-US" sz="1050" b="0" u="none" spc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lang="th-TH" sz="105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th-TH" sz="105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5400" y="170736"/>
            <a:ext cx="803457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แนวทางการประเมินผู้บริหารองค์การ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ประจำปีงบประมาณ พ.ศ. 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(ต่อ)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526461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3874595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15475" y="6568038"/>
            <a:ext cx="2057400" cy="365125"/>
          </a:xfrm>
        </p:spPr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th-TH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25414" y="1039987"/>
            <a:ext cx="82363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457200">
              <a:lnSpc>
                <a:spcPts val="1200"/>
              </a:lnSpc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การส่งเสริมการใช้เทคโนโลยีดิจิทัลในองค์การ หมายถึง การนำเทคโนโลยีมาปรับใช้เพื่อพัฒนาและยกระดับขีดความสามารถขององค์การ นำไปสู่</a:t>
            </a:r>
          </a:p>
          <a:p>
            <a:pPr marL="177800" defTabSz="457200">
              <a:lnSpc>
                <a:spcPts val="1200"/>
              </a:lnSpc>
            </a:pP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การรองรับการเป็นรัฐบาลดิจิทัลในอนาคต เพิ่มประสิทธิภาพในการทำงาน การบริหารจัดการภายใน การอำนวยความสะดวกประชาชน การบริการภาครัฐ และการเปิดเผยข้อมูลของหน่วยงานที่เป็นประโยชน์</a:t>
            </a:r>
          </a:p>
          <a:p>
            <a:pPr marL="171450" indent="-171450" defTabSz="457200">
              <a:lnSpc>
                <a:spcPts val="1200"/>
              </a:lnSpc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Business Intelligence (BI)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คือ เทคโนโลยีสำหรับการรวบรวม จัดเก็บ วิเคราะห์ และเข้าถึงข้อมูลในหลากหลายมิติ เพื่อช่วยวิเคราะห์ข้อมูล</a:t>
            </a:r>
          </a:p>
          <a:p>
            <a:pPr marL="177800" defTabSz="457200">
              <a:lnSpc>
                <a:spcPts val="1200"/>
              </a:lnSpc>
            </a:pP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ขององค์การเชิงลึก แสดงผลในรูปแบบของรายงาน กราฟ ตารางสรุป แนวโน้มต่างๆ และบทวิเคราะห์ เพื่อสนับสนุนข้อมูลประกอบการตัดสินใจ</a:t>
            </a:r>
          </a:p>
          <a:p>
            <a:pPr marL="177800" defTabSz="457200">
              <a:lnSpc>
                <a:spcPts val="1200"/>
              </a:lnSpc>
            </a:pP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ของผู้บริหาร เพื่อออกนโยบายต่างๆ</a:t>
            </a:r>
          </a:p>
          <a:p>
            <a:pPr marL="171450" indent="-171450" defTabSz="457200">
              <a:lnSpc>
                <a:spcPts val="1200"/>
              </a:lnSpc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Artificial intelligence (AI)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หรือเรียกว่าปัญญาประดิษฐ์ คือ โปรแกรมที่ถูกเขียนและพัฒนาให้มีความฉลาด มีความสามารถคิด วิเคราะห์ วางแผน </a:t>
            </a:r>
          </a:p>
          <a:p>
            <a:pPr marL="177800" defTabSz="457200">
              <a:lnSpc>
                <a:spcPts val="1200"/>
              </a:lnSpc>
            </a:pP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และตัดสินใจได้ โดยการประมวลผลจากฐานข้อมูลขนาดใหญ่ ประยุกต์ให้เป็นไปตามสถานการณ์ต่างๆ </a:t>
            </a:r>
          </a:p>
          <a:p>
            <a:pPr marL="180975" indent="-180975" algn="thaiDist" defTabSz="457200">
              <a:lnSpc>
                <a:spcPts val="1200"/>
              </a:lnSpc>
              <a:buClr>
                <a:prstClr val="black"/>
              </a:buClr>
              <a:buFont typeface="Arial" panose="020B0604020202020204" pitchFamily="34" charset="0"/>
              <a:buChar char="•"/>
              <a:tabLst>
                <a:tab pos="182563" algn="l"/>
              </a:tabLst>
            </a:pP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ใช้เกณฑ์การให้คะแนนแบบเดียวกันทั้ง </a:t>
            </a:r>
            <a:r>
              <a:rPr lang="en-US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th-TH" sz="105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รอบการประเมิน คิดค่าระดับคะแนนเต็ม 10 คะแนน</a:t>
            </a:r>
            <a:endParaRPr lang="en-US" sz="105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0932DFA2-1429-46AA-B24E-A847B5A2008E}"/>
              </a:ext>
            </a:extLst>
          </p:cNvPr>
          <p:cNvSpPr/>
          <p:nvPr/>
        </p:nvSpPr>
        <p:spPr>
          <a:xfrm>
            <a:off x="190979" y="1148710"/>
            <a:ext cx="585975" cy="2884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1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นิยาม</a:t>
            </a:r>
            <a:endParaRPr lang="en-US" sz="1100" b="1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4">
            <a:extLst>
              <a:ext uri="{FF2B5EF4-FFF2-40B4-BE49-F238E27FC236}">
                <a16:creationId xmlns="" xmlns:a16="http://schemas.microsoft.com/office/drawing/2014/main" id="{9C5196E5-1BC0-40E6-BF1C-BC834902698A}"/>
              </a:ext>
            </a:extLst>
          </p:cNvPr>
          <p:cNvSpPr txBox="1"/>
          <p:nvPr/>
        </p:nvSpPr>
        <p:spPr>
          <a:xfrm>
            <a:off x="152519" y="731958"/>
            <a:ext cx="7210305" cy="313932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90000"/>
              </a:lnSpc>
              <a:defRPr/>
            </a:pPr>
            <a:r>
              <a:rPr lang="en-US" sz="1600" b="1" dirty="0">
                <a:solidFill>
                  <a:prstClr val="white"/>
                </a:solidFill>
                <a:latin typeface="Tahoma"/>
                <a:ea typeface="Tahoma"/>
                <a:cs typeface="Tahoma"/>
              </a:rPr>
              <a:t>6</a:t>
            </a:r>
            <a:r>
              <a:rPr lang="th-TH" sz="1600" b="1" dirty="0">
                <a:solidFill>
                  <a:prstClr val="white"/>
                </a:solidFill>
                <a:latin typeface="Tahoma"/>
                <a:ea typeface="Tahoma"/>
                <a:cs typeface="Tahoma"/>
              </a:rPr>
              <a:t>. </a:t>
            </a:r>
            <a:r>
              <a:rPr lang="th-TH" sz="16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การส่งเสริมการใช้เทคโนโลยีดิจิทัลในองค์การ (</a:t>
            </a:r>
            <a:r>
              <a:rPr lang="en-US" sz="16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Digital Transformation</a:t>
            </a:r>
            <a:r>
              <a:rPr lang="th-TH" sz="16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624752"/>
              </p:ext>
            </p:extLst>
          </p:nvPr>
        </p:nvGraphicFramePr>
        <p:xfrm>
          <a:off x="527400" y="2474373"/>
          <a:ext cx="7911750" cy="41417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065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33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377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5469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114300" algn="l"/>
                        </a:tabLst>
                        <a:defRPr/>
                      </a:pPr>
                      <a:r>
                        <a:rPr lang="th-TH" sz="1050" kern="12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แบบประเมินการส่งเสริมการใช้ดิจิทัล</a:t>
                      </a:r>
                      <a:endParaRPr lang="th-TH" sz="1050" b="1" kern="1200" baseline="0" dirty="0">
                        <a:solidFill>
                          <a:schemeClr val="bg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37139" marR="3713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</a:t>
                      </a:r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ใช่</a:t>
                      </a:r>
                      <a:endParaRPr lang="en-U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ไม่มี</a:t>
                      </a:r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ไม่ใช่</a:t>
                      </a:r>
                      <a:endParaRPr lang="en-US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4504"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>
                          <a:tab pos="114300" algn="l"/>
                        </a:tabLst>
                        <a:defRPr/>
                      </a:pPr>
                      <a:r>
                        <a:rPr lang="th-TH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ใช้อีเมล์กลางภาครัฐ (</a:t>
                      </a:r>
                      <a:r>
                        <a:rPr lang="en-US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@domain.go.th)</a:t>
                      </a:r>
                      <a:r>
                        <a:rPr lang="th-TH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ในการติดต่อสื่อการในภาครัฐ (</a:t>
                      </a:r>
                      <a:r>
                        <a:rPr lang="en-US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Mail Go Thai</a:t>
                      </a:r>
                      <a:r>
                        <a:rPr lang="th-TH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r>
                        <a:rPr lang="en-US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US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en-US" sz="1100" b="0" u="none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7139" marR="37139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>
                        <a:solidFill>
                          <a:schemeClr val="bg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45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180975" algn="l"/>
                        </a:tabLst>
                        <a:defRPr/>
                      </a:pPr>
                      <a:r>
                        <a:rPr lang="en-US" sz="110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</a:t>
                      </a:r>
                      <a:r>
                        <a:rPr lang="en-US" sz="110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</a:t>
                      </a:r>
                      <a:r>
                        <a:rPr lang="th-TH" sz="110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นำ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ระบบอิเล็กทรอนิกส์มาใช้ในการปฏิบัติงาน 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</a:t>
                      </a:r>
                      <a:r>
                        <a:rPr lang="en-US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</a:t>
                      </a:r>
                      <a:r>
                        <a:rPr lang="th-TH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en-US" sz="1100" b="0" u="none" kern="1200" baseline="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6213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180975" algn="l"/>
                        </a:tabLst>
                        <a:defRPr/>
                      </a:pPr>
                      <a:r>
                        <a:rPr lang="en-US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2.1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spc="-7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มีระบบบริหารจัดการภายใน เช่น ระบบสนเทศอิเล็กทรอนิกส์จัดการการประชุม การลา การจองห้องประชุม เป็นต้น</a:t>
                      </a:r>
                      <a:r>
                        <a:rPr lang="en-US" sz="1100" spc="-7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spc="-7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100" b="0" u="none" kern="1200" spc="-7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en-US" sz="1100" b="0" u="none" kern="1200" spc="-7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spc="-7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100" b="0" u="none" kern="1200" spc="-7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th-TH" sz="1100" spc="-7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76213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180975" algn="l"/>
                        </a:tabLst>
                        <a:defRPr/>
                      </a:pP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2.2 </a:t>
                      </a:r>
                      <a:r>
                        <a:rPr lang="th-TH" sz="1100" spc="-8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มีระบบการชำระเงินแบบอิเล็กทรอนิกส์(</a:t>
                      </a:r>
                      <a:r>
                        <a:rPr lang="en-US" sz="1100" spc="-8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National e-Payment</a:t>
                      </a:r>
                      <a:r>
                        <a:rPr lang="th-TH" sz="1100" spc="-8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 เช่น การเบิกจ่ายเบี้ยประชุม การจ่ายค่าจ้าง เป็นต้น </a:t>
                      </a:r>
                      <a:r>
                        <a:rPr lang="th-TH" sz="1100" b="0" u="none" kern="1200" spc="-8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100" b="0" u="none" kern="1200" spc="-8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en-US" sz="1100" b="0" u="none" kern="1200" spc="-8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spc="-8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100" b="0" u="none" kern="1200" spc="-8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th-TH" sz="1100" spc="-8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7139" marR="37139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15263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180975" algn="l"/>
                        </a:tabLst>
                        <a:defRPr/>
                      </a:pPr>
                      <a:r>
                        <a:rPr lang="en-US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 </a:t>
                      </a:r>
                      <a:r>
                        <a:rPr lang="th-TH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ให้บริการข้อมูลแก่ประชาชนผ่าน</a:t>
                      </a:r>
                      <a:r>
                        <a:rPr lang="th-TH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Internet </a:t>
                      </a:r>
                      <a:r>
                        <a:rPr lang="th-TH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หรือ </a:t>
                      </a:r>
                      <a:r>
                        <a:rPr lang="en-US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Mobile Application</a:t>
                      </a:r>
                      <a:r>
                        <a:rPr lang="th-TH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US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en-US" sz="1100" b="0" u="non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80975" marR="0" lvl="0" indent="-3175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180975" algn="l"/>
                        </a:tabLst>
                        <a:defRPr/>
                      </a:pPr>
                      <a:r>
                        <a:rPr lang="en-US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3.1 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บริการข้อมูลด้านประเภทงานบริการ</a:t>
                      </a:r>
                      <a:r>
                        <a:rPr lang="th-TH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ที่เป็นภารกิจหลัก และ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ข้อมูลข่าวสารที่เป็นปัจจุบัน</a:t>
                      </a:r>
                      <a:r>
                        <a:rPr lang="en-US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en-US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marL="180975" marR="0" lvl="0" indent="-3175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180975" algn="l"/>
                        </a:tabLst>
                        <a:defRPr/>
                      </a:pPr>
                      <a:r>
                        <a:rPr lang="en-US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3.2</a:t>
                      </a:r>
                      <a:r>
                        <a:rPr lang="en-US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มีช่องทาง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ในการ</a:t>
                      </a:r>
                      <a:r>
                        <a:rPr lang="th-TH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รับข้อคิดเห็น ข้อเสนอแนะ และอื่นๆ</a:t>
                      </a:r>
                      <a:r>
                        <a:rPr lang="en-US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en-US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 marL="37139" marR="37139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15263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180975" algn="l"/>
                        </a:tabLst>
                        <a:defRPr/>
                      </a:pPr>
                      <a:r>
                        <a:rPr lang="en-US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</a:t>
                      </a:r>
                      <a:r>
                        <a:rPr lang="en-US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มีการเปิดเผยข้อมูลของหน่วยงานที่เป็นประโยชน์ </a:t>
                      </a:r>
                      <a:r>
                        <a:rPr lang="en-US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(Open Data)</a:t>
                      </a:r>
                      <a:r>
                        <a:rPr lang="th-TH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ผ่านเว็บไซต์ ปรับปรุงข้อมูลให้เป็นปัจจุบัน</a:t>
                      </a:r>
                    </a:p>
                    <a:p>
                      <a:pPr marL="180975" marR="0" lvl="0" indent="-180975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180975" algn="l"/>
                        </a:tabLst>
                        <a:defRPr/>
                      </a:pPr>
                      <a:r>
                        <a:rPr lang="th-TH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   สามารถนำไปใช้ต่อได้ </a:t>
                      </a:r>
                      <a:r>
                        <a:rPr lang="th-TH" sz="1100" b="0" u="none" kern="12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GB" sz="1100" b="0" u="none" kern="12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US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100" b="0" u="none" kern="12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marL="180975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180975" algn="l"/>
                        </a:tabLst>
                        <a:defRPr/>
                      </a:pPr>
                      <a:r>
                        <a:rPr lang="en-US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4.1 </a:t>
                      </a:r>
                      <a:r>
                        <a:rPr lang="th-TH" sz="1100" b="0" u="none" kern="12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มีการจัดเก็บข้อมูล</a:t>
                      </a:r>
                      <a:r>
                        <a:rPr lang="th-TH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ให้เป็นปัจจุบัน และ</a:t>
                      </a:r>
                      <a:r>
                        <a:rPr lang="th-TH" sz="1100" b="0" u="none" kern="12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มีการเปิดเผยในรูปแบบ</a:t>
                      </a:r>
                      <a:r>
                        <a:rPr lang="th-TH" sz="1100" b="0" u="none" kern="1200" spc="-2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อิเล็กทรอนิกส์</a:t>
                      </a:r>
                      <a:r>
                        <a:rPr lang="en-US" sz="1100" b="0" u="none" kern="1200" spc="-2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 </a:t>
                      </a:r>
                      <a:r>
                        <a:rPr lang="th-TH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en-US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  <a:p>
                      <a:pPr marL="180975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180975" algn="l"/>
                        </a:tabLst>
                        <a:defRPr/>
                      </a:pPr>
                      <a:r>
                        <a:rPr lang="en-US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4.2 </a:t>
                      </a:r>
                      <a:r>
                        <a:rPr lang="th-TH" sz="1100" b="0" u="none" kern="12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มีการจัดเก็บข้อมูล</a:t>
                      </a:r>
                      <a:r>
                        <a:rPr lang="th-TH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ให้เป็นปัจจุบัน </a:t>
                      </a:r>
                      <a:r>
                        <a:rPr lang="th-TH" sz="1100" b="0" u="none" kern="12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มีการเปิดเผยในรูปแบบ</a:t>
                      </a:r>
                      <a:r>
                        <a:rPr lang="th-TH" sz="1100" b="0" u="none" kern="1200" spc="-2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อิเล็กทรอนิกส์ </a:t>
                      </a:r>
                      <a:r>
                        <a:rPr lang="th-TH" sz="1100" b="0" u="none" kern="12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และสามารถนำไปใช้ต่อได้</a:t>
                      </a:r>
                      <a:r>
                        <a:rPr lang="en-US" sz="1100" b="0" u="none" kern="1200" spc="-2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(1 </a:t>
                      </a:r>
                      <a:r>
                        <a:rPr lang="th-TH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en-US" sz="1100" b="0" u="none" kern="1200" spc="-2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 marL="37139" marR="37139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87563">
                <a:tc>
                  <a:txBody>
                    <a:bodyPr/>
                    <a:lstStyle/>
                    <a:p>
                      <a:pPr marL="180975" marR="0" lvl="0" indent="-180975" algn="thaiDist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180975" algn="l"/>
                        </a:tabLst>
                        <a:defRPr/>
                      </a:pPr>
                      <a:r>
                        <a:rPr lang="en-US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</a:t>
                      </a:r>
                      <a:r>
                        <a:rPr lang="th-TH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มีการนำเทคโนโลยีที่ทันสมัย มาประยุกต์ใช้ในการปฏิบัติงาน 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GB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  <a:r>
                        <a:rPr lang="en-US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th-TH" sz="1100" b="0" u="none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360363" marR="0" lvl="0" indent="-18415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5.1 </a:t>
                      </a:r>
                      <a:r>
                        <a:rPr lang="th-TH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มีการประยุกต์ใช้ระบบธุรกิจอัจฉริยะ </a:t>
                      </a:r>
                      <a:r>
                        <a:rPr lang="en-US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(Business Intelligence</a:t>
                      </a:r>
                      <a:r>
                        <a:rPr lang="th-TH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 BI</a:t>
                      </a:r>
                      <a:r>
                        <a:rPr lang="th-TH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 ดึงข้อมูลมาสรุป ประมวลผล และนำเสนอ</a:t>
                      </a:r>
                      <a:br>
                        <a:rPr lang="th-TH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ในรูปแบบที่หลากหลาย</a:t>
                      </a:r>
                      <a:r>
                        <a:rPr lang="th-TH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เพื่อ</a:t>
                      </a:r>
                      <a:r>
                        <a:rPr lang="th-TH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วิเคราะห์ วางแผน และประกอบการตัดสินใจได้</a:t>
                      </a:r>
                      <a:r>
                        <a:rPr lang="en-US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en-US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  <a:endParaRPr lang="th-TH" sz="1100" b="0" u="none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80975" marR="0" lvl="0" indent="-4763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180975" algn="l"/>
                        </a:tabLst>
                        <a:defRPr/>
                      </a:pPr>
                      <a:r>
                        <a:rPr lang="en-US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5.2</a:t>
                      </a:r>
                      <a:r>
                        <a:rPr lang="en-US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มีการนำเทคโนโลยี</a:t>
                      </a:r>
                      <a:r>
                        <a:rPr lang="th-TH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ปัญญาประดิษฐ์</a:t>
                      </a:r>
                      <a:r>
                        <a:rPr lang="en-US" sz="1100" b="0" u="none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(</a:t>
                      </a:r>
                      <a:r>
                        <a:rPr lang="en-US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Artificial</a:t>
                      </a:r>
                      <a:r>
                        <a:rPr lang="th-TH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intelligence</a:t>
                      </a:r>
                      <a:r>
                        <a:rPr lang="th-TH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: AI</a:t>
                      </a:r>
                      <a:r>
                        <a:rPr lang="th-TH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 มาใช้ในการวิเคราะห์ข้อมูลและพัฒนาประสิทธิภาพ</a:t>
                      </a:r>
                    </a:p>
                    <a:p>
                      <a:pPr marL="360363" marR="0" lvl="0" indent="0" algn="l" defTabSz="914400" rtl="0" eaLnBrk="1" fontAlgn="auto" latinLnBrk="0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th-TH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ในการทำงานหรือการให้บริการประชาชน</a:t>
                      </a:r>
                      <a:r>
                        <a:rPr lang="en-US" sz="1100" b="0" u="non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(</a:t>
                      </a:r>
                      <a:r>
                        <a:rPr lang="en-US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  <a:r>
                        <a:rPr lang="en-US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="0" u="non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คะแนน</a:t>
                      </a:r>
                      <a:r>
                        <a:rPr lang="th-TH" sz="1100" b="0" u="non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)</a:t>
                      </a:r>
                    </a:p>
                  </a:txBody>
                  <a:tcPr marL="37139" marR="37139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h-TH" sz="1050" b="1" dirty="0">
                        <a:solidFill>
                          <a:schemeClr val="tx1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5400" y="170736"/>
            <a:ext cx="803457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แนวทางการประเมินผู้บริหารองค์การ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ประจำปีงบประมาณ พ.ศ. 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 (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ต่อ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th-TH" sz="1800" b="1" dirty="0">
              <a:solidFill>
                <a:srgbClr val="2038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483475" y="736003"/>
            <a:ext cx="1493550" cy="307777"/>
          </a:xfrm>
          <a:prstGeom prst="rect">
            <a:avLst/>
          </a:prstGeom>
          <a:solidFill>
            <a:srgbClr val="E1D9FD"/>
          </a:solidFill>
          <a:ln>
            <a:solidFill>
              <a:srgbClr val="E1D9FD"/>
            </a:solidFill>
          </a:ln>
        </p:spPr>
        <p:txBody>
          <a:bodyPr wrap="none">
            <a:spAutoFit/>
          </a:bodyPr>
          <a:lstStyle/>
          <a:p>
            <a:r>
              <a:rPr lang="th-TH" sz="14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4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  Assessment</a:t>
            </a:r>
            <a:r>
              <a:rPr lang="th-TH" sz="14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1400" spc="-7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526461" y="66225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6887" y="6658734"/>
            <a:ext cx="27959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หมายเหตุ </a:t>
            </a:r>
            <a:r>
              <a:rPr lang="en-US" sz="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th-TH" sz="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สามารถแนบเอกสารหลักฐานประกอบการประเมินได้</a:t>
            </a:r>
            <a:endParaRPr lang="en-US" sz="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768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25021" y="6548860"/>
            <a:ext cx="2057400" cy="365125"/>
          </a:xfrm>
        </p:spPr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th-TH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020275" y="1227263"/>
            <a:ext cx="794136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863" indent="-169863" algn="thaiDist">
              <a:buFont typeface="Wingdings" panose="05000000000000000000" pitchFamily="2" charset="2"/>
              <a:buChar char="§"/>
            </a:pPr>
            <a:r>
              <a:rPr lang="th-TH" sz="11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การประเมินคุณธรรม จริยธรรมในองค์การ </a:t>
            </a:r>
            <a:r>
              <a:rPr lang="th-TH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คือ การประเมินการปฏิบัติงาน</a:t>
            </a:r>
            <a:r>
              <a:rPr lang="en-US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th-TH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บริหารงานโดยยึดหลักคุณธรรม และจริยธรรม ได้แก่ </a:t>
            </a:r>
            <a:br>
              <a:rPr lang="th-TH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ความซื่อสัตย์สุจริต ความถูกต้องชอบธรรม การยึดประโยชน์ส่วนรวมเป็นที่ตั้ง การมุ่งผลสัมฤทธิ์ของงาน การยึดมั่นในสถาบันชาติ ศาสนา และพระมหากษัตริย์ การไม่เลือกปฏิบัติ และการเป็นแบบอย่างที่ดีและรักษาภาพลักษณ์ของราชการ</a:t>
            </a:r>
            <a:endParaRPr lang="th-TH" sz="110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69863" indent="-169863" algn="thaiDist">
              <a:buFont typeface="Wingdings" panose="05000000000000000000" pitchFamily="2" charset="2"/>
              <a:buChar char="§"/>
            </a:pPr>
            <a:r>
              <a:rPr lang="th-TH" sz="11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คุณธรรม </a:t>
            </a:r>
            <a:r>
              <a:rPr lang="en-US" sz="11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(Integrity)</a:t>
            </a:r>
            <a:r>
              <a:rPr lang="th-TH" sz="11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คือ การปฏิบัติงานโดยมีมาตรฐานการปฏิบัติงานและมีความเป็นธรรมในการปฏิบัติงาน รวมถึงการบริหารงานโดยยึดหลักคุณธรรม </a:t>
            </a:r>
          </a:p>
          <a:p>
            <a:pPr marL="169863" indent="-169863" algn="thaiDist">
              <a:buFont typeface="Wingdings" panose="05000000000000000000" pitchFamily="2" charset="2"/>
              <a:buChar char="§"/>
            </a:pPr>
            <a:r>
              <a:rPr lang="th-TH" sz="11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จริยธรรม (</a:t>
            </a:r>
            <a:r>
              <a:rPr lang="en-US" sz="11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Ethics)</a:t>
            </a:r>
            <a:r>
              <a:rPr lang="th-TH" sz="11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th-TH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คือ พฤติกรรมการปฏิบัติหน้าที่หรือการบริหารจัดการที่ดี โดยยึดหลักความซื่อสัตย์สุจริต ความถูกต้องชอบธรรม </a:t>
            </a:r>
            <a:br>
              <a:rPr lang="th-TH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การปฏิบัติตามกฎหมาย และการตระหนักถึงจรรยาบรรณวิชาชีพเพื่อสร้างคุณค่าของการให้บริการสาธารณะของภาครัฐ</a:t>
            </a:r>
            <a:r>
              <a:rPr lang="en-US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	</a:t>
            </a:r>
          </a:p>
          <a:p>
            <a:pPr marL="169863" indent="-169863" algn="thaiDist">
              <a:buFont typeface="Wingdings" panose="05000000000000000000" pitchFamily="2" charset="2"/>
              <a:buChar char="§"/>
            </a:pPr>
            <a:r>
              <a:rPr lang="th-TH" sz="11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เกณฑ์การให้คะแนนแบบเดียวกันทั้ง </a:t>
            </a:r>
            <a:r>
              <a:rPr lang="en-US" sz="11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th-TH" sz="11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รอบการประเมิน คิดค่าระดับคะแนนเต็ม 10 คะแนน (ข้อละ </a:t>
            </a:r>
            <a:r>
              <a:rPr lang="en-US" sz="11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th-TH" sz="11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คะแนน)</a:t>
            </a:r>
            <a:endParaRPr lang="en-US" sz="11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thaiDist"/>
            <a:endParaRPr lang="en-US" sz="12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1758" y="2793156"/>
            <a:ext cx="3333968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 defTabSz="914400">
              <a:defRPr sz="2800"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 defTabSz="457200">
              <a:spcAft>
                <a:spcPts val="1800"/>
              </a:spcAft>
              <a:buClr>
                <a:prstClr val="white"/>
              </a:buClr>
            </a:pPr>
            <a:r>
              <a:rPr lang="th-TH" sz="1100" b="1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เกณฑ์การประเมินคุณธรรม จริยธรรมในองค์การ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0932DFA2-1429-46AA-B24E-A847B5A2008E}"/>
              </a:ext>
            </a:extLst>
          </p:cNvPr>
          <p:cNvSpPr/>
          <p:nvPr/>
        </p:nvSpPr>
        <p:spPr>
          <a:xfrm>
            <a:off x="251728" y="1227263"/>
            <a:ext cx="768547" cy="2646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นิยาม</a:t>
            </a:r>
            <a:endParaRPr lang="en-US" sz="1100" b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="" xmlns:a16="http://schemas.microsoft.com/office/drawing/2014/main" id="{9C5196E5-1BC0-40E6-BF1C-BC834902698A}"/>
              </a:ext>
            </a:extLst>
          </p:cNvPr>
          <p:cNvSpPr txBox="1"/>
          <p:nvPr/>
        </p:nvSpPr>
        <p:spPr>
          <a:xfrm>
            <a:off x="204603" y="800143"/>
            <a:ext cx="3761204" cy="30777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defTabSz="457200"/>
            <a:r>
              <a:rPr lang="en-US" sz="14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</a:t>
            </a:r>
            <a:r>
              <a:rPr lang="th-TH" sz="14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การสร้างคุณธรรม จริยธรรมในองค์การ</a:t>
            </a:r>
            <a:endParaRPr lang="en-US" sz="1400" b="1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684823"/>
              </p:ext>
            </p:extLst>
          </p:nvPr>
        </p:nvGraphicFramePr>
        <p:xfrm>
          <a:off x="371758" y="3226526"/>
          <a:ext cx="8512279" cy="2742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915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03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103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96640">
                <a:tc>
                  <a:txBody>
                    <a:bodyPr/>
                    <a:lstStyle/>
                    <a:p>
                      <a:pPr algn="ctr"/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ประเด็นการประเมิน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</a:t>
                      </a:r>
                      <a:r>
                        <a:rPr lang="en-US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ใช่</a:t>
                      </a:r>
                      <a:endParaRPr lang="en-U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ไม่มี</a:t>
                      </a:r>
                      <a:r>
                        <a:rPr lang="en-US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ไม่ใช่</a:t>
                      </a:r>
                      <a:endParaRPr lang="en-U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7320"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ผู้บริหารของหน่วยงานท่าน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ได้ปฏิบัติตนเป็นแบบอย่างที่ดีให้ท่านได้ยึดถือและปฏิบัติตาม</a:t>
                      </a:r>
                      <a:endParaRPr lang="th-TH" sz="11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1916" marR="619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th-TH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th-TH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4850"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ผู้บริหารของหน่วยงานท่าน มีการแต่งตั้ง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มอบหมาย เจ้าหน้าที่ให้ปฏิบัติงานในตำแหน่ง</a:t>
                      </a:r>
                      <a:r>
                        <a:rPr lang="th-TH" sz="11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ที่เหมาะสมกับความรู้ความสามารถ และมีการพิจารณาเลื่อนขั้นเงินเดือนที่มีความชัดเจน โปร่งใส และเป็นธรรม</a:t>
                      </a:r>
                      <a:endParaRPr lang="th-TH" sz="11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1916" marR="619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th-TH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th-TH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7320"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ผู้บริหารของหน่วยงานท่าน มีการส่งเสริม และพัฒนาบุคลากรในเรื่องคุณธรรมและจริยธรรม</a:t>
                      </a:r>
                      <a:endParaRPr lang="th-TH" sz="11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1916" marR="619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th-TH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th-TH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7320"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หน่วยงานของท่าน มีการสื่อสารคุณธรรม จริยธรรมที่พึงประสงค์ ให้เจ้าหน้าที่ภายในองค์การทุกคนปฏิบัติตาม</a:t>
                      </a:r>
                      <a:endParaRPr lang="th-TH" sz="11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1916" marR="619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th-TH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th-TH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509025">
                <a:tc>
                  <a:txBody>
                    <a:bodyPr/>
                    <a:lstStyle/>
                    <a:p>
                      <a:pPr marL="182563" marR="0" lvl="0" indent="-18256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563" algn="l"/>
                        </a:tabLst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หน่วยงานของท่าน มีการประกาศเกียรติคุณ/ให้รางวัล/ยกย่องเชิดชูเจ้าหน้าที่ผู้ปฏิบัติตามหลักคุณธรรม </a:t>
                      </a:r>
                      <a:r>
                        <a:rPr lang="th-TH" sz="1100" strike="noStrike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หรือ</a:t>
                      </a: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มีการลงโทษต่อ</a:t>
                      </a:r>
                      <a:br>
                        <a:rPr lang="th-TH" sz="11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11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ผู้ประพฤติขัดต่อคุณธรรม</a:t>
                      </a:r>
                      <a:endParaRPr lang="th-TH" sz="110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1916" marR="619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th-TH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th-TH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5400" y="170736"/>
            <a:ext cx="803457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แนวทางการประเมินผู้บริหารองค์การ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ประจำปีงบประมาณ พ.ศ. 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 (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ต่อ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th-TH" sz="1800" b="1" dirty="0">
              <a:solidFill>
                <a:srgbClr val="2038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16628" y="2788036"/>
            <a:ext cx="1499321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Online Survey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526461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3549648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14593" y="6539528"/>
            <a:ext cx="2057400" cy="365125"/>
          </a:xfrm>
        </p:spPr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th-TH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สี่เหลี่ยมผืนผ้า 5"/>
          <p:cNvSpPr/>
          <p:nvPr/>
        </p:nvSpPr>
        <p:spPr>
          <a:xfrm>
            <a:off x="1251285" y="1482535"/>
            <a:ext cx="75989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thaiDist">
              <a:buFont typeface="Wingdings" panose="05000000000000000000" pitchFamily="2" charset="2"/>
              <a:buChar char="§"/>
            </a:pPr>
            <a:r>
              <a:rPr lang="th-TH" sz="12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เป็นการสำรวจปัจจัยการเสริมสร้างขวัญกำลังใจ/การดูแลเอาใจใส่ผู้ใต้บังคับบัญชา</a:t>
            </a:r>
          </a:p>
          <a:p>
            <a:pPr marL="342900" indent="-342900" algn="thaiDist">
              <a:buFont typeface="Wingdings" panose="05000000000000000000" pitchFamily="2" charset="2"/>
              <a:buChar char="§"/>
            </a:pPr>
            <a:r>
              <a:rPr lang="th-TH" sz="12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กลุ่มเป้าหมายผู้ตอบแบบสำรวจ </a:t>
            </a:r>
            <a:r>
              <a:rPr lang="en-US" sz="12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th-TH" sz="12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ผู้ใต้บังคับบัญชาเป็นผู้ประเมินผู้บังคับบัญชา </a:t>
            </a:r>
            <a:endParaRPr lang="en-US" sz="12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thaiDist">
              <a:buFont typeface="Wingdings" panose="05000000000000000000" pitchFamily="2" charset="2"/>
              <a:buChar char="§"/>
            </a:pPr>
            <a:r>
              <a:rPr lang="th-TH" sz="12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ต้องได้รับผลการสำรวจผ่านระบบอย่างน้อยร้อยละ</a:t>
            </a:r>
            <a:r>
              <a:rPr lang="en-US" sz="12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80</a:t>
            </a:r>
            <a:r>
              <a:rPr lang="th-TH" sz="12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ของกลุ่มเป้าหมายทั้งหมด</a:t>
            </a:r>
            <a:endParaRPr lang="en-US" sz="12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 algn="thaiDist">
              <a:buFont typeface="Wingdings" panose="05000000000000000000" pitchFamily="2" charset="2"/>
              <a:buChar char="§"/>
            </a:pPr>
            <a:r>
              <a:rPr lang="th-TH" sz="12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การคิดคะแนนคิดจากคะแนนเฉลี่ยของกลุ่มเป้าหมายทั้งหมดที่ได้ส่งแบบสำรวจผ่านระบบ</a:t>
            </a:r>
          </a:p>
          <a:p>
            <a:pPr marL="342900" indent="-342900" algn="thaiDist">
              <a:buFont typeface="Wingdings" panose="05000000000000000000" pitchFamily="2" charset="2"/>
              <a:buChar char="§"/>
            </a:pPr>
            <a:r>
              <a:rPr lang="th-TH" sz="12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เกณฑ์การให้คะแนนแบบเดียวกันทั้ง </a:t>
            </a:r>
            <a:r>
              <a:rPr lang="en-US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lang="th-TH" sz="12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รอบการประเมิน คิดค่าระดับคะแนนเต็ม 10 คะแนน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8720" y="2511658"/>
            <a:ext cx="5347756" cy="28400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 defTabSz="914400">
              <a:defRPr sz="2800"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th-TH" sz="1100" b="1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เกณฑ์การประเมิน การเสริมสร้างขวัญกำลังใจ/การดูแลเอาใจใส่ผู้ใต้บังคับบัญชา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0932DFA2-1429-46AA-B24E-A847B5A2008E}"/>
              </a:ext>
            </a:extLst>
          </p:cNvPr>
          <p:cNvSpPr/>
          <p:nvPr/>
        </p:nvSpPr>
        <p:spPr>
          <a:xfrm>
            <a:off x="329533" y="1496974"/>
            <a:ext cx="768547" cy="2646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นิยาม</a:t>
            </a:r>
            <a:endParaRPr lang="en-US" sz="1100" b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3" name="TextBox 14">
            <a:extLst>
              <a:ext uri="{FF2B5EF4-FFF2-40B4-BE49-F238E27FC236}">
                <a16:creationId xmlns="" xmlns:a16="http://schemas.microsoft.com/office/drawing/2014/main" id="{9C5196E5-1BC0-40E6-BF1C-BC834902698A}"/>
              </a:ext>
            </a:extLst>
          </p:cNvPr>
          <p:cNvSpPr txBox="1"/>
          <p:nvPr/>
        </p:nvSpPr>
        <p:spPr>
          <a:xfrm>
            <a:off x="329533" y="987479"/>
            <a:ext cx="5347756" cy="30777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8.  </a:t>
            </a:r>
            <a:r>
              <a:rPr lang="th-TH" sz="14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การเสริมสร้างขวัญกำลังใจ/การดูแลเอาใจใส่ผู้ใต้บังคับบัญชา</a:t>
            </a:r>
            <a:r>
              <a:rPr lang="en-US" sz="14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th-TH" sz="1400" b="1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567107"/>
              </p:ext>
            </p:extLst>
          </p:nvPr>
        </p:nvGraphicFramePr>
        <p:xfrm>
          <a:off x="329533" y="2866477"/>
          <a:ext cx="8287518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755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559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559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93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ประเด็นการประเมิน</a:t>
                      </a:r>
                      <a:endParaRPr lang="en-US" sz="11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</a:t>
                      </a:r>
                      <a:r>
                        <a:rPr lang="en-US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ใช่</a:t>
                      </a:r>
                      <a:endParaRPr lang="en-U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ไม่มี</a:t>
                      </a:r>
                      <a:r>
                        <a:rPr lang="en-US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th-TH" sz="10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ไม่ใช่</a:t>
                      </a:r>
                      <a:endParaRPr lang="en-US" sz="10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9175">
                <a:tc>
                  <a:txBody>
                    <a:bodyPr/>
                    <a:lstStyle/>
                    <a:p>
                      <a:pPr marL="0" marR="0" lvl="1" indent="0" algn="l" defTabSz="914400" rtl="0" eaLnBrk="1" fontAlgn="t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1.</a:t>
                      </a:r>
                      <a:r>
                        <a:rPr lang="th-TH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ผู้บังคับบัญชามีการสอนงานให้แก่ท่าน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และสนับสนุนให้ท่านมีส่วนร่วมในการทำงาน</a:t>
                      </a:r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1916" marR="61916" marT="0" marB="0" anchor="ctr"/>
                </a:tc>
                <a:tc>
                  <a:txBody>
                    <a:bodyPr/>
                    <a:lstStyle/>
                    <a:p>
                      <a:pPr marL="85725" indent="-85725" algn="l" defTabSz="914400" rtl="0" eaLnBrk="1" fontAlgn="t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h-TH" sz="1100" b="1" i="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85725" indent="-85725" algn="l" defTabSz="914400" rtl="0" eaLnBrk="1" fontAlgn="t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th-TH" sz="1100" b="1" i="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9175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2.</a:t>
                      </a:r>
                      <a:r>
                        <a:rPr lang="th-TH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ผู้บังคับบัญชาช่วยเหลือ ให้คำปรึกษา</a:t>
                      </a:r>
                      <a:r>
                        <a:rPr lang="th-TH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และ</a:t>
                      </a:r>
                      <a:r>
                        <a:rPr lang="th-TH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แก้ไขปัญหาในการทำงาน</a:t>
                      </a:r>
                      <a:r>
                        <a:rPr lang="th-TH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ของท่าน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1916" marR="619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91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3. </a:t>
                      </a:r>
                      <a:r>
                        <a:rPr lang="th-TH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ผู้บังคับบัญชาแสดงความรับผิดชอบในความผิดพลาดของท่าน</a:t>
                      </a:r>
                    </a:p>
                  </a:txBody>
                  <a:tcPr marL="61916" marR="619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91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</a:t>
                      </a:r>
                      <a:r>
                        <a:rPr lang="th-TH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ผู้บังคับบัญชาดูแลเอาใจใส่ดูแลความเป็นอยู่และทุกข์สุขในการทำงานของท่าน</a:t>
                      </a:r>
                      <a:endParaRPr lang="en-US" sz="200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1916" marR="619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91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5.</a:t>
                      </a: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ผู้บังคับบัญชา</a:t>
                      </a:r>
                      <a:r>
                        <a:rPr lang="th-TH" sz="1100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ให้ความยกย่อง</a:t>
                      </a:r>
                      <a:r>
                        <a:rPr lang="th-TH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ชมเชยท่านเมื่อมีผลการปฏิบัติงานที่ดี</a:t>
                      </a:r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1916" marR="619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891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6.</a:t>
                      </a:r>
                      <a:r>
                        <a:rPr lang="en-US" sz="1100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ผู้บังคับบัญชามีนโยบายในการสร้าง</a:t>
                      </a:r>
                      <a:r>
                        <a:rPr lang="th-TH" sz="1100" strike="noStrik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แรง</a:t>
                      </a:r>
                      <a:r>
                        <a:rPr lang="th-TH" sz="1100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จูงใจแก่ท่านในการปฏิบัติงาน</a:t>
                      </a:r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1916" marR="619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891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7.</a:t>
                      </a:r>
                      <a:r>
                        <a:rPr lang="th-TH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100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ผู้บังคับบัญชาวางบทบาทการบริหารงานเสมือนท่านเป็นเพื่อนร่วมงาน</a:t>
                      </a:r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1916" marR="619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91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8. </a:t>
                      </a:r>
                      <a:r>
                        <a:rPr lang="th-TH" sz="1100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ผู้บังคับบัญชาของท่าน</a:t>
                      </a:r>
                      <a:r>
                        <a:rPr lang="th-TH" sz="1100" strike="noStrik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เปิดโอกาสในการแสดงความคิดเห็น และมีอิสระในการคิดสร้างสรรค์</a:t>
                      </a:r>
                      <a:endParaRPr lang="en-US" sz="1100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1916" marR="619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89175">
                <a:tc>
                  <a:txBody>
                    <a:bodyPr/>
                    <a:lstStyle/>
                    <a:p>
                      <a:pPr marL="174625" marR="0" lvl="0" indent="-1746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9. </a:t>
                      </a:r>
                      <a:r>
                        <a:rPr lang="th-TH" sz="1100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ผู้บังคับบัญชาของมีการกระตุ้นให้ท่านกล้าแสดงความคิดเห็น กล้าเปลี่ยนแปลงวิธีการคิด และวิธีการทำงานให้ดียิ่งขึ้น</a:t>
                      </a:r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1916" marR="619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891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10.</a:t>
                      </a:r>
                      <a:r>
                        <a:rPr lang="th-TH" sz="1100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ผู้บังคับบัญชา</a:t>
                      </a:r>
                      <a:r>
                        <a:rPr lang="th-TH" sz="1100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ของท่าน </a:t>
                      </a:r>
                      <a:r>
                        <a:rPr lang="th-TH" sz="1100" strike="noStrike" kern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จัดให้มีสภาพแวดล้อมในการทำงานให้น่าอยู่และน่าทำงาน</a:t>
                      </a:r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1916" marR="619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h-TH" sz="11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5400" y="170736"/>
            <a:ext cx="803457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แนวทางการประเมินผู้บริหารองค์การ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ประจำปีงบประมาณ พ.ศ. 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ต่อ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th-TH" sz="1800" b="1" dirty="0">
              <a:solidFill>
                <a:srgbClr val="2038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86600" y="2457113"/>
            <a:ext cx="1499321" cy="3385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Online Survey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526461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674850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133253" y="6539529"/>
            <a:ext cx="2057400" cy="365125"/>
          </a:xfrm>
        </p:spPr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8936" y="1594271"/>
            <a:ext cx="776204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thaiDist">
              <a:buFont typeface="Arial" panose="020B0604020202020204" pitchFamily="34" charset="0"/>
              <a:buChar char="•"/>
            </a:pPr>
            <a:r>
              <a:rPr lang="th-TH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การบูรณาการข้อมูลระหว่างหน่วยงาน หมายถึง การที่ส่วนราชการสามารถประสานเพื่อให้เกิดความร่วมมือในการเชื่อมโยงข้อมูล</a:t>
            </a:r>
            <a:br>
              <a:rPr lang="th-TH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ด้านต่าง ๆ ของหน่วยงาน โดยคำนึงถึงหลักประหยัด ความคุ้มค่า มุ่งให้เกิดผลสัมฤทธิ์และเกิดประโยชน์สูงสุดต่อประเทศชาติ </a:t>
            </a:r>
            <a:br>
              <a:rPr lang="th-TH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ซึ่งในการบูรณาการข้อมูลนั้นจะต้องเป็นการบูรณาการร่วมกันระหว่างส่วนราชการ ภาคเอกชน ภาคประชาสังคม รัฐวิสาหกิจ องค์การมหาชน สถาบันการศึกษา องค์กรปกครองส่วนท้องถิ่น และหน่วยงานต่างประเทศ พร้อมกำหนดแผนงานการบูรณาการข้อมูลร่วมกัน</a:t>
            </a:r>
            <a:br>
              <a:rPr lang="th-TH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th-TH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ที่จะสามารถดำเนินการได้ในปีงบประมาณ พ.ศ. </a:t>
            </a:r>
            <a:r>
              <a:rPr lang="en-US" sz="1100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2563</a:t>
            </a:r>
          </a:p>
          <a:p>
            <a:pPr marL="171450" indent="-171450" algn="thaiDist">
              <a:buFont typeface="Arial" panose="020B0604020202020204" pitchFamily="34" charset="0"/>
              <a:buChar char="•"/>
            </a:pPr>
            <a:endParaRPr lang="en-US" sz="11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171450" indent="-171450" algn="thaiDist">
              <a:buFont typeface="Arial" panose="020B0604020202020204" pitchFamily="34" charset="0"/>
              <a:buChar char="•"/>
            </a:pPr>
            <a:r>
              <a:rPr lang="th-TH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เมื่อวันที่ </a:t>
            </a:r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th-TH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ตุลาคม </a:t>
            </a:r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2561</a:t>
            </a:r>
            <a:r>
              <a:rPr lang="th-TH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คณะรัฐมนตรีมีมติอนุมัติในหลักการ ร่างพระราชบัญญัติว่าด้วยรัฐบาลดิจิทัล พ.ศ. …. ตามที่สำนักงานพัฒนารัฐบาลดิจิทัล (องค์การมหาชน) </a:t>
            </a:r>
            <a:r>
              <a:rPr lang="th-TH" sz="11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เสนอ โดย</a:t>
            </a:r>
            <a:r>
              <a:rPr lang="th-TH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กำหนดให้หน่วยงานของรัฐต้องจัดทำข้อมูลตามภารกิจหลักให้อยู่ในรูปแบบข้อมูลดิจิทัล และต้องปรับปรุงข้อมูลดิจิทัลนั้นให้มีข้อมูลที่เชื่อถือได้ มีความสมบูรณ์และสามารถใช้ได้ รวมทั้งมีความถูกต้อง ทันสมัย สามารถเชื่อมโยงกับหน่วยงานของรัฐอื่น และนำไปประมวลผลต่อได้ หากข้อมูลดังกล่าวได้จัดทำไว้ก่อนพระราชบัญญัตินี้ใช้บังคับและไม่ได้อยู่ในรูปแบบข้อมูลดิจิทัล ให้หน่วยงานของรัฐดำเนินการแปลงข้อมูลดังกล่าวให้อยู่ในรูปแบบข้อมูลดิจิทัลด้วย  และกำหนดให้หน่วยงานของรัฐต้องดำเนินการแลกเปลี่ยนหรือเชื่อมโยงข้อมูลดิจิทัลที่มีการจัดทำและครอบครองกับหน่วยงานของรัฐอื่นผ่านระบบและเครือข่ายสารสนเทศและการสื่อสารตามหลักเกณฑ์ที่คณะกรรมการกำหนด โดยอย่างน้อยต้องคำนึงถึงธรรมาภิบาลข้อมูลภาครัฐ (ร่าง</a:t>
            </a:r>
            <a:br>
              <a:rPr lang="th-TH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พระราชบัญญัติดังกล่าว ต่อมาได้ประกาศในราชกิจจานุเบกษา ซึ่งมีผลบังคับใช้ตั้งแต่วันที่ 23 พฤษภาคม 2562 ในชื่อว่า </a:t>
            </a:r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th-TH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พระราชบัญญัติการบริหารงานและการให้บริการภาครัฐผ่านระบบดิจิทัล พ.ศ. 2562</a:t>
            </a:r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  <a:r>
              <a:rPr lang="th-TH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  <a:endParaRPr lang="en-U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 algn="thaiDist">
              <a:buFont typeface="Arial" panose="020B0604020202020204" pitchFamily="34" charset="0"/>
              <a:buChar char="•"/>
            </a:pPr>
            <a:endParaRPr lang="th-TH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932DFA2-1429-46AA-B24E-A847B5A2008E}"/>
              </a:ext>
            </a:extLst>
          </p:cNvPr>
          <p:cNvSpPr/>
          <p:nvPr/>
        </p:nvSpPr>
        <p:spPr>
          <a:xfrm>
            <a:off x="350388" y="1662711"/>
            <a:ext cx="768547" cy="2646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100" b="1" dirty="0">
                <a:solidFill>
                  <a:prstClr val="black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นิยาม</a:t>
            </a:r>
            <a:endParaRPr lang="en-US" sz="1100" b="1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TextBox 14">
            <a:extLst>
              <a:ext uri="{FF2B5EF4-FFF2-40B4-BE49-F238E27FC236}">
                <a16:creationId xmlns="" xmlns:a16="http://schemas.microsoft.com/office/drawing/2014/main" id="{9C5196E5-1BC0-40E6-BF1C-BC834902698A}"/>
              </a:ext>
            </a:extLst>
          </p:cNvPr>
          <p:cNvSpPr txBox="1"/>
          <p:nvPr/>
        </p:nvSpPr>
        <p:spPr>
          <a:xfrm>
            <a:off x="517711" y="1050815"/>
            <a:ext cx="5352368" cy="291618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fontAlgn="t">
              <a:lnSpc>
                <a:spcPct val="90000"/>
              </a:lnSpc>
            </a:pPr>
            <a:r>
              <a:rPr lang="en-US" sz="14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9.</a:t>
            </a:r>
            <a:r>
              <a:rPr lang="th-TH" sz="1400" b="1" dirty="0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การบูรณาการข้อมูลระหว่างหน่วยงาน</a:t>
            </a:r>
            <a:endParaRPr lang="en-US" sz="1400" b="1" dirty="0">
              <a:solidFill>
                <a:prstClr val="white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436568"/>
              </p:ext>
            </p:extLst>
          </p:nvPr>
        </p:nvGraphicFramePr>
        <p:xfrm>
          <a:off x="495353" y="4898044"/>
          <a:ext cx="8157582" cy="10893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58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417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5784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h-TH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ประเด็นการประเมิน </a:t>
                      </a:r>
                      <a:r>
                        <a:rPr lang="en-US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 </a:t>
                      </a:r>
                      <a:r>
                        <a:rPr lang="th-TH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เดือน</a:t>
                      </a:r>
                      <a:endParaRPr lang="en-US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0076" marR="6007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ประเด็นการประเมิน </a:t>
                      </a:r>
                      <a:r>
                        <a:rPr lang="en-GB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</a:t>
                      </a:r>
                      <a:r>
                        <a:rPr lang="en-US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th-TH" sz="12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เดือน</a:t>
                      </a:r>
                      <a:endParaRPr lang="en-US" sz="12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0076" marR="60076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7849">
                <a:tc>
                  <a:txBody>
                    <a:bodyPr/>
                    <a:lstStyle/>
                    <a:p>
                      <a:pPr marL="350838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มีแนวทาง </a:t>
                      </a:r>
                      <a:r>
                        <a:rPr lang="th-TH" sz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รูปแบบ หรือมีการออกแบบการเชื่อมโยงข้อมูล</a:t>
                      </a:r>
                      <a:br>
                        <a:rPr lang="th-TH" sz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</a:br>
                      <a:r>
                        <a:rPr lang="th-TH" sz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กับหน่วยงานอื่น ในปีงบประมาณ พ.ศ. 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2563</a:t>
                      </a:r>
                    </a:p>
                  </a:txBody>
                  <a:tcPr marL="60076" marR="60076" marT="0" marB="0" anchor="ctr"/>
                </a:tc>
                <a:tc>
                  <a:txBody>
                    <a:bodyPr/>
                    <a:lstStyle/>
                    <a:p>
                      <a:pPr marL="180340" marR="0" indent="-18034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endParaRPr lang="th-TH" sz="1200" baseline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180340" marR="0" indent="-18034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th-TH" sz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รายงานความก้าวหน้าของการเชื่อมโยงข้อมูลกับหน่วยงานอื่น ในปีงบประมาณ พ.ศ. </a:t>
                      </a:r>
                      <a:r>
                        <a:rPr lang="en-US" sz="1200" baseline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2563</a:t>
                      </a:r>
                      <a:endParaRPr lang="th-TH" sz="1200" baseline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US" sz="1200" dirty="0">
                        <a:solidFill>
                          <a:prstClr val="black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60076" marR="60076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5400" y="170736"/>
            <a:ext cx="803457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5.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แนวทางการประเมินผู้บริหารองค์การ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ประจำปีงบประมาณ พ.ศ. 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 (</a:t>
            </a:r>
            <a:r>
              <a:rPr lang="th-TH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ต่อ</a:t>
            </a:r>
            <a:r>
              <a:rPr lang="en-US" sz="18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th-TH" sz="1800" b="1" dirty="0">
              <a:solidFill>
                <a:srgbClr val="2038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254875" y="1009744"/>
            <a:ext cx="1493550" cy="307777"/>
          </a:xfrm>
          <a:prstGeom prst="rect">
            <a:avLst/>
          </a:prstGeom>
          <a:solidFill>
            <a:srgbClr val="E1D9FD"/>
          </a:solidFill>
          <a:ln>
            <a:solidFill>
              <a:srgbClr val="E1D9FD"/>
            </a:solidFill>
          </a:ln>
        </p:spPr>
        <p:txBody>
          <a:bodyPr wrap="none">
            <a:spAutoFit/>
          </a:bodyPr>
          <a:lstStyle/>
          <a:p>
            <a:r>
              <a:rPr lang="th-TH" sz="14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4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  Assessment</a:t>
            </a:r>
            <a:r>
              <a:rPr lang="th-TH" sz="1400" spc="-7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1400" spc="-7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526461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6887" y="6658734"/>
            <a:ext cx="27959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หมายเหตุ </a:t>
            </a:r>
            <a:r>
              <a:rPr lang="en-US" sz="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th-TH" sz="8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สามารถแนบเอกสารหลักฐานประกอบการประเมินได้</a:t>
            </a:r>
            <a:endParaRPr lang="en-US" sz="8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376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4543" y="6546749"/>
            <a:ext cx="361309" cy="373863"/>
          </a:xfrm>
        </p:spPr>
        <p:txBody>
          <a:bodyPr/>
          <a:lstStyle/>
          <a:p>
            <a:fld id="{C7D103AA-8845-4AAA-8DCD-945F174AEA28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th-TH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6" t="4733" r="56778" b="65138"/>
          <a:stretch/>
        </p:blipFill>
        <p:spPr>
          <a:xfrm>
            <a:off x="357626" y="4717302"/>
            <a:ext cx="583385" cy="618971"/>
          </a:xfrm>
          <a:prstGeom prst="ellipse">
            <a:avLst/>
          </a:prstGeom>
        </p:spPr>
      </p:pic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800828"/>
              </p:ext>
            </p:extLst>
          </p:nvPr>
        </p:nvGraphicFramePr>
        <p:xfrm>
          <a:off x="1260695" y="3076467"/>
          <a:ext cx="7672290" cy="868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78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02809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34114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6815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" name="Picture 6" descr="ผลการค้นหารูปภาพสำหรับ icon คนทํางาน โหลดฟร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839" y="3144584"/>
            <a:ext cx="582514" cy="402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ผลการค้นหารูปภาพสำหรับ icon คนทํางาน โหลดฟร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155" y="3107384"/>
            <a:ext cx="582514" cy="402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4330" y="3108445"/>
            <a:ext cx="435587" cy="438950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1873173" y="3575342"/>
            <a:ext cx="99578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050" b="1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ปลัดกระทรวง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453543" y="3494581"/>
            <a:ext cx="18473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th-TH" sz="1050" b="1" dirty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215995" y="3564075"/>
            <a:ext cx="55335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050" b="1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อธิบดี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978213" y="3646455"/>
            <a:ext cx="18473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th-TH" sz="1050" b="1" dirty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Flowchart: Manual Input 47"/>
          <p:cNvSpPr/>
          <p:nvPr/>
        </p:nvSpPr>
        <p:spPr>
          <a:xfrm rot="5400000">
            <a:off x="577233" y="3234997"/>
            <a:ext cx="256764" cy="1149627"/>
          </a:xfrm>
          <a:prstGeom prst="flowChartManualInpu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38044" y="3681427"/>
            <a:ext cx="9557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1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ผู้ถูกประเมิน</a:t>
            </a:r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4" t="6042" r="2848" b="70857"/>
          <a:stretch/>
        </p:blipFill>
        <p:spPr>
          <a:xfrm>
            <a:off x="4094122" y="4174136"/>
            <a:ext cx="809338" cy="68202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6"/>
          <a:srcRect l="34795" t="6802" r="49475" b="70257"/>
          <a:stretch/>
        </p:blipFill>
        <p:spPr>
          <a:xfrm>
            <a:off x="1855270" y="4110567"/>
            <a:ext cx="658942" cy="719769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4" t="6042" r="2848" b="70857"/>
          <a:stretch/>
        </p:blipFill>
        <p:spPr>
          <a:xfrm>
            <a:off x="6125521" y="4171038"/>
            <a:ext cx="850344" cy="716583"/>
          </a:xfrm>
          <a:prstGeom prst="rect">
            <a:avLst/>
          </a:prstGeom>
        </p:spPr>
      </p:pic>
      <p:sp>
        <p:nvSpPr>
          <p:cNvPr id="87" name="Rectangle 86"/>
          <p:cNvSpPr/>
          <p:nvPr/>
        </p:nvSpPr>
        <p:spPr>
          <a:xfrm>
            <a:off x="6015481" y="4840571"/>
            <a:ext cx="1478290" cy="1223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รอง ผวจ.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หัวหน้าส่วนราชการประจำจังหวัด (ราชการบริหาร</a:t>
            </a:r>
            <a:b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ส่วนภูมิภาค)</a:t>
            </a:r>
            <a:b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33 </a:t>
            </a: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หน่วยงาน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นายอำเภอ</a:t>
            </a:r>
          </a:p>
        </p:txBody>
      </p:sp>
      <p:sp>
        <p:nvSpPr>
          <p:cNvPr id="92" name="Flowchart: Manual Input 91"/>
          <p:cNvSpPr/>
          <p:nvPr/>
        </p:nvSpPr>
        <p:spPr>
          <a:xfrm rot="5400000">
            <a:off x="555113" y="4990524"/>
            <a:ext cx="275401" cy="1149627"/>
          </a:xfrm>
          <a:prstGeom prst="flowChartManualInpu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37523" y="5427636"/>
            <a:ext cx="10919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1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 </a:t>
            </a:r>
          </a:p>
        </p:txBody>
      </p:sp>
      <p:pic>
        <p:nvPicPr>
          <p:cNvPr id="89" name="Picture 8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97" y="2952632"/>
            <a:ext cx="685231" cy="68523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000792" y="3474969"/>
            <a:ext cx="10567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050" b="1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ผู้ว่าราชการ</a:t>
            </a:r>
            <a:br>
              <a:rPr lang="th-TH" sz="1050" b="1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050" b="1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จังหวัด</a:t>
            </a:r>
          </a:p>
        </p:txBody>
      </p:sp>
      <p:sp>
        <p:nvSpPr>
          <p:cNvPr id="3" name="Rectangle 2"/>
          <p:cNvSpPr/>
          <p:nvPr/>
        </p:nvSpPr>
        <p:spPr>
          <a:xfrm>
            <a:off x="1476323" y="4747069"/>
            <a:ext cx="2409103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รองปลัดกระทรวง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อธิบดี/ ตำแหน่งที่เทียบเท่าอธิบดี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ทุกกรมในสังกัดกระทรวง</a:t>
            </a:r>
            <a:endParaRPr lang="en-US" sz="1050" dirty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ผู้ตรวจราชการฯ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ผู้ช่วยปลัดฯ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ที่ปรึกษา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ผู้บริหาร/หัวหน้าส่วนราชการตามมาตรา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 </a:t>
            </a: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วรรคหนึ่ง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และมาตรา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31 </a:t>
            </a: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วรรคสอง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ผู้ดำรงตำแหน่งทางวิชาการระดับเชี่ยวชาญขึ้นไป</a:t>
            </a:r>
          </a:p>
        </p:txBody>
      </p:sp>
      <p:sp>
        <p:nvSpPr>
          <p:cNvPr id="6" name="Rectangle 5"/>
          <p:cNvSpPr/>
          <p:nvPr/>
        </p:nvSpPr>
        <p:spPr>
          <a:xfrm>
            <a:off x="3936773" y="4905888"/>
            <a:ext cx="224131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0650" indent="-1206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รองอธิบดี</a:t>
            </a:r>
            <a:endParaRPr lang="en-US" sz="1050" dirty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0650" indent="-1206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ผู้ตรวจราชการกรม</a:t>
            </a:r>
            <a:endParaRPr lang="en-US" sz="1050" dirty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20650" indent="-1206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ที่ปรึกษา</a:t>
            </a:r>
          </a:p>
          <a:p>
            <a:pPr marL="120650" indent="-1206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ผู้บริหาร/หัวหน้าส่วนราชการตาม</a:t>
            </a:r>
            <a:b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มาตรา 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 </a:t>
            </a: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วรรคหนึ่ง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และมาตรา</a:t>
            </a:r>
            <a:r>
              <a:rPr lang="en-US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31 </a:t>
            </a: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วรรคสอง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ผู้ดำรงตำแหน่งทางวิชาการระดับ</a:t>
            </a:r>
            <a:b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เชี่ยวชาญขึ้นไป</a:t>
            </a:r>
          </a:p>
        </p:txBody>
      </p:sp>
      <p:sp>
        <p:nvSpPr>
          <p:cNvPr id="11" name="Right Arrow 10"/>
          <p:cNvSpPr/>
          <p:nvPr/>
        </p:nvSpPr>
        <p:spPr>
          <a:xfrm rot="16200000">
            <a:off x="2142505" y="3789044"/>
            <a:ext cx="274320" cy="4572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4" name="Right Arrow 93"/>
          <p:cNvSpPr/>
          <p:nvPr/>
        </p:nvSpPr>
        <p:spPr>
          <a:xfrm rot="16200000">
            <a:off x="6406560" y="3793313"/>
            <a:ext cx="288266" cy="4572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8" name="Right Arrow 97"/>
          <p:cNvSpPr/>
          <p:nvPr/>
        </p:nvSpPr>
        <p:spPr>
          <a:xfrm rot="16200000">
            <a:off x="4350929" y="3788201"/>
            <a:ext cx="274320" cy="4572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18000" y="133795"/>
            <a:ext cx="540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4472C4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6. </a:t>
            </a:r>
            <a:r>
              <a:rPr lang="th-TH" sz="1800" b="1" dirty="0">
                <a:solidFill>
                  <a:srgbClr val="4472C4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แนวทางการสำรวจความคิดเห็นผู้ใต้บังคับบัญชา </a:t>
            </a:r>
            <a:endParaRPr lang="en-US" sz="1800" b="1" dirty="0">
              <a:solidFill>
                <a:srgbClr val="4472C4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267626" y="4189941"/>
            <a:ext cx="7723974" cy="2394132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342" y="4333032"/>
            <a:ext cx="1159292" cy="246221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lang="th-TH" sz="1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สำรวจความคิดเห็น</a:t>
            </a:r>
          </a:p>
        </p:txBody>
      </p:sp>
      <p:sp>
        <p:nvSpPr>
          <p:cNvPr id="8" name="Rectangle 7"/>
          <p:cNvSpPr/>
          <p:nvPr/>
        </p:nvSpPr>
        <p:spPr>
          <a:xfrm>
            <a:off x="241689" y="747471"/>
            <a:ext cx="88700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1775" indent="-231775" algn="thaiDist">
              <a:buFont typeface="Symbol" panose="05050102010706020507" pitchFamily="18" charset="2"/>
              <a:buChar char=""/>
            </a:pPr>
            <a:r>
              <a:rPr lang="th-TH" sz="1200" b="1" spc="-30" dirty="0">
                <a:solidFill>
                  <a:srgbClr val="4472C4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กลุ่มเป้าหมายผู้ตอบแบบสำรวจความคิดเห็น</a:t>
            </a:r>
          </a:p>
          <a:p>
            <a:pPr algn="thaiDist"/>
            <a:endParaRPr lang="en-US" sz="1200" b="1" spc="-30" dirty="0">
              <a:solidFill>
                <a:srgbClr val="4472C4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231775">
              <a:buSzPts val="1200"/>
              <a:buFont typeface="Wingdings" panose="05000000000000000000" pitchFamily="2" charset="2"/>
              <a:buChar char=""/>
              <a:tabLst>
                <a:tab pos="685800" algn="l"/>
              </a:tabLst>
            </a:pPr>
            <a:r>
              <a:rPr lang="th-TH" sz="1200" b="1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ปลัดกระทรวง </a:t>
            </a:r>
            <a:r>
              <a:rPr lang="en-US" sz="1200" b="1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th-TH" sz="12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ผู้ใต้บังคับบัญชา ได้แก่ รองปลัดกระทรวง </a:t>
            </a:r>
            <a:r>
              <a:rPr lang="th-TH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อธิบดี/ ตำแหน่งที่เทียบเท่าอธิบดีทุกกรมในสังกัดกระทรวง </a:t>
            </a:r>
            <a:r>
              <a:rPr lang="th-TH" sz="12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ผู้ตรวจราชการกระทรวง ผู้ช่วยปลัดกระทรวง ที่ปรึกษา </a:t>
            </a:r>
            <a:r>
              <a:rPr lang="th-TH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ผู้บริหาร/หัวหน้าส่วนราชการตามมาตรา 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 </a:t>
            </a:r>
            <a:r>
              <a:rPr lang="th-TH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วรรคหนึ่ง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และมาตรา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31 </a:t>
            </a:r>
            <a:r>
              <a:rPr lang="th-TH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วรรคสอง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แห่ง พ.ร.บ. ระเบียบบริหารราชการแผ่นดิน พ.ศ. 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2534</a:t>
            </a:r>
            <a:r>
              <a:rPr lang="th-TH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2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และผู้ดำรงตำแหน่งทางวิชาการระดับเชี่ยวชาญขึ้นไป</a:t>
            </a:r>
            <a:endParaRPr lang="en-US" sz="1200" spc="-30" dirty="0">
              <a:solidFill>
                <a:prstClr val="black">
                  <a:lumMod val="95000"/>
                  <a:lumOff val="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231775">
              <a:buSzPts val="1200"/>
              <a:buFont typeface="Wingdings" panose="05000000000000000000" pitchFamily="2" charset="2"/>
              <a:buChar char=""/>
              <a:tabLst>
                <a:tab pos="682625" algn="l"/>
              </a:tabLst>
            </a:pPr>
            <a:r>
              <a:rPr lang="th-TH" sz="1200" b="1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อธิบดี </a:t>
            </a:r>
            <a:r>
              <a:rPr lang="en-US" sz="1200" b="1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th-TH" sz="12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ผู้ใต้บังคับบัญชา ได้แก่ รองอธิบดี ผู้ตรวจราชการกรม ที่ปรึกษา </a:t>
            </a:r>
            <a:r>
              <a:rPr lang="th-TH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ผู้บริหาร/หัวหน้าส่วนราชการตามมาตรา 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 </a:t>
            </a:r>
            <a:r>
              <a:rPr lang="th-TH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วรรคหนึ่ง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และมาตรา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31 </a:t>
            </a:r>
            <a:r>
              <a:rPr lang="th-TH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วรรคสอง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แห่ง พ.ร.บ. ระเบียบบริหารราชการแผ่นดิน พ.ศ. </a:t>
            </a:r>
            <a:r>
              <a:rPr 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2534</a:t>
            </a:r>
            <a:r>
              <a:rPr lang="th-TH" sz="120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12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และผู้ดำรงตำแหน่งทางวิชาการตั้งแต่ระดับเชี่ยวชาญขึ้นไป</a:t>
            </a:r>
            <a:r>
              <a:rPr lang="en-US" sz="12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sz="12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12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เป็นผู้ประเมินผู้บังคับบัญชา</a:t>
            </a:r>
            <a:endParaRPr lang="en-US" sz="1200" spc="-30" dirty="0">
              <a:solidFill>
                <a:prstClr val="black">
                  <a:lumMod val="95000"/>
                  <a:lumOff val="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231775">
              <a:buSzPts val="1200"/>
              <a:buFont typeface="Wingdings" panose="05000000000000000000" pitchFamily="2" charset="2"/>
              <a:buChar char=""/>
              <a:tabLst>
                <a:tab pos="685800" algn="l"/>
              </a:tabLst>
            </a:pPr>
            <a:r>
              <a:rPr lang="th-TH" sz="1200" b="1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ผู้ว่าราชการจังหวัด </a:t>
            </a:r>
            <a:r>
              <a:rPr lang="en-US" sz="1200" b="1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th-TH" sz="12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ผู้ใต้บังคับบัญชา ได้แก่ รองผู้ว่าราชการจังหวัด หัวหน้าส่วนราชการประจำจังหวัด และนายอำเภอ</a:t>
            </a:r>
          </a:p>
          <a:p>
            <a:pPr marL="342900" indent="-231775">
              <a:buSzPts val="1200"/>
              <a:buFont typeface="Wingdings" panose="05000000000000000000" pitchFamily="2" charset="2"/>
              <a:buChar char=""/>
              <a:tabLst>
                <a:tab pos="685800" algn="l"/>
              </a:tabLst>
            </a:pPr>
            <a:r>
              <a:rPr lang="th-TH" sz="1200" b="1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นายอำเภอ </a:t>
            </a:r>
            <a:r>
              <a:rPr lang="en-US" sz="12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th-TH" sz="1200" spc="-30" dirty="0">
                <a:solidFill>
                  <a:prstClr val="black">
                    <a:lumMod val="95000"/>
                    <a:lumOff val="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ผู้ใต้บังคับบัญชา ได้แก่ ปลัดอำเภอ และ หัวหน้าส่วนราชการประจำอำเภอ</a:t>
            </a:r>
          </a:p>
          <a:p>
            <a:pPr marL="342900" indent="-231775">
              <a:buSzPts val="1200"/>
              <a:buFont typeface="Wingdings" panose="05000000000000000000" pitchFamily="2" charset="2"/>
              <a:buChar char=""/>
              <a:tabLst>
                <a:tab pos="685800" algn="l"/>
              </a:tabLst>
            </a:pPr>
            <a:endParaRPr lang="en-US" sz="1200" spc="-30" dirty="0">
              <a:solidFill>
                <a:prstClr val="black">
                  <a:lumMod val="95000"/>
                  <a:lumOff val="5000"/>
                </a:prst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11125" indent="-111125">
              <a:buFont typeface="Symbol" panose="05050102010706020507" pitchFamily="18" charset="2"/>
              <a:buChar char=""/>
            </a:pPr>
            <a:r>
              <a:rPr lang="th-TH" sz="1200" spc="-3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 ก.พ.ร. ต้องได้รับผลการสำรวจความคิดเห็นไม่น้อยกว่าร้อยละ </a:t>
            </a:r>
            <a:r>
              <a:rPr lang="en-US" sz="1200" spc="-3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</a:t>
            </a:r>
            <a:r>
              <a:rPr lang="th-TH" sz="1200" spc="-3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ของกลุ่มเป้าหมาย</a:t>
            </a:r>
            <a:endParaRPr lang="en-US" sz="1200" spc="-3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4" t="6042" r="2848" b="70857"/>
          <a:stretch/>
        </p:blipFill>
        <p:spPr>
          <a:xfrm>
            <a:off x="7772754" y="4220961"/>
            <a:ext cx="850344" cy="716583"/>
          </a:xfrm>
          <a:prstGeom prst="rect">
            <a:avLst/>
          </a:prstGeom>
        </p:spPr>
      </p:pic>
      <p:pic>
        <p:nvPicPr>
          <p:cNvPr id="42" name="Picture 6" descr="ผลการค้นหารูปภาพสำหรับ icon คนทํางาน โหลดฟร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7403" y="3172531"/>
            <a:ext cx="415800" cy="402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ight Arrow 42"/>
          <p:cNvSpPr/>
          <p:nvPr/>
        </p:nvSpPr>
        <p:spPr>
          <a:xfrm rot="16200000">
            <a:off x="8105401" y="3723939"/>
            <a:ext cx="288266" cy="45720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721178" y="3547395"/>
            <a:ext cx="105671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050" b="1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นายอำเภอ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609986" y="4887621"/>
            <a:ext cx="14782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th-TH" sz="1050" dirty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ปลัดอำเภอ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sz="105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หัวหน้าส่วนราชการประจำอำเภอ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526461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3748817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49287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74ECE2D-6F3F-4343-B373-398C8A8C6878}" type="slidenum">
              <a:rPr lang="th-TH" altLang="th-TH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21</a:t>
            </a:fld>
            <a:endParaRPr lang="th-TH" altLang="th-TH" sz="1200" dirty="0">
              <a:solidFill>
                <a:srgbClr val="898989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04716" y="2893326"/>
            <a:ext cx="89392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th-TH" sz="2000" b="1" dirty="0" smtClean="0">
                <a:solidFill>
                  <a:prstClr val="black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ระเบียบวาระที่ 2 เรื่องเพื่อทราบ</a:t>
            </a:r>
          </a:p>
          <a:p>
            <a:pPr>
              <a:lnSpc>
                <a:spcPct val="140000"/>
              </a:lnSpc>
              <a:defRPr/>
            </a:pPr>
            <a:r>
              <a:rPr lang="th-TH" sz="2000" b="1" dirty="0" smtClean="0">
                <a:solidFill>
                  <a:prstClr val="black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2.2 ขั้นตอนในการเข้าสู่ระบบการประเมินออนไลน์</a:t>
            </a:r>
            <a:endParaRPr lang="th-TH" sz="2000" b="1" dirty="0">
              <a:solidFill>
                <a:prstClr val="black"/>
              </a:solidFill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วงรี 1"/>
          <p:cNvSpPr/>
          <p:nvPr/>
        </p:nvSpPr>
        <p:spPr>
          <a:xfrm>
            <a:off x="3384645" y="5609230"/>
            <a:ext cx="2279176" cy="1105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90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90218"/>
          </a:xfrm>
        </p:spPr>
        <p:txBody>
          <a:bodyPr>
            <a:normAutofit fontScale="90000"/>
          </a:bodyPr>
          <a:lstStyle/>
          <a:p>
            <a:r>
              <a:rPr lang="th-TH" dirty="0" smtClean="0"/>
              <a:t>เข้าสู่เว็บไซต์ </a:t>
            </a:r>
            <a:r>
              <a:rPr lang="en-US" dirty="0">
                <a:hlinkClick r:id="rId2"/>
              </a:rPr>
              <a:t>https://eos.opdc.go.th/</a:t>
            </a:r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621" y="1331083"/>
            <a:ext cx="365760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192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529549" y="4811148"/>
            <a:ext cx="2343008" cy="606836"/>
          </a:xfrm>
          <a:prstGeom prst="ellipse">
            <a:avLst/>
          </a:prstGeom>
          <a:noFill/>
          <a:ln w="6350"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Connector 80"/>
          <p:cNvCxnSpPr>
            <a:stCxn id="10" idx="6"/>
            <a:endCxn id="54" idx="2"/>
          </p:cNvCxnSpPr>
          <p:nvPr/>
        </p:nvCxnSpPr>
        <p:spPr>
          <a:xfrm flipV="1">
            <a:off x="5872557" y="5105455"/>
            <a:ext cx="2514302" cy="911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288569" y="4851197"/>
            <a:ext cx="538170" cy="538169"/>
          </a:xfrm>
          <a:prstGeom prst="ellipse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58" tIns="34280" rIns="68558" bIns="34280" rtlCol="0" anchor="ctr"/>
          <a:lstStyle/>
          <a:p>
            <a:pPr algn="ctr"/>
            <a:r>
              <a:rPr lang="th-TH" sz="11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เริ่ม</a:t>
            </a:r>
            <a:endParaRPr lang="en-US" sz="11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 descr="0_shutterstock_538161229_0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1035" y="4080618"/>
            <a:ext cx="346784" cy="861033"/>
          </a:xfrm>
          <a:prstGeom prst="rect">
            <a:avLst/>
          </a:prstGeom>
        </p:spPr>
      </p:pic>
      <p:pic>
        <p:nvPicPr>
          <p:cNvPr id="8" name="Picture 7" descr="0_shutterstock_538161229_06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53195" y="4188612"/>
            <a:ext cx="1025300" cy="80234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771" y="4307423"/>
            <a:ext cx="472181" cy="616727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5789232" y="5288882"/>
            <a:ext cx="137886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05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ทำแบบประเมิน</a:t>
            </a:r>
            <a:endParaRPr lang="th-TH" sz="105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560" y="4336271"/>
            <a:ext cx="618690" cy="61869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6972093" y="5273477"/>
            <a:ext cx="137886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05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ส่งผลการประเมิน</a:t>
            </a:r>
            <a:endParaRPr lang="th-TH" sz="1050" dirty="0"/>
          </a:p>
        </p:txBody>
      </p:sp>
      <p:cxnSp>
        <p:nvCxnSpPr>
          <p:cNvPr id="26" name="Straight Connector 25"/>
          <p:cNvCxnSpPr>
            <a:stCxn id="6" idx="6"/>
            <a:endCxn id="10" idx="2"/>
          </p:cNvCxnSpPr>
          <p:nvPr/>
        </p:nvCxnSpPr>
        <p:spPr>
          <a:xfrm flipV="1">
            <a:off x="826739" y="5114566"/>
            <a:ext cx="2702810" cy="5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1294516" y="4990959"/>
            <a:ext cx="254212" cy="254211"/>
          </a:xfrm>
          <a:prstGeom prst="ellipse">
            <a:avLst/>
          </a:prstGeom>
          <a:solidFill>
            <a:srgbClr val="FFFFFF"/>
          </a:solidFill>
          <a:ln w="2857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58" tIns="34280" rIns="68558" bIns="34280" rtlCol="0" anchor="ctr"/>
          <a:lstStyle/>
          <a:p>
            <a:pPr algn="ctr"/>
            <a:r>
              <a:rPr lang="en-US" sz="135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45" name="Oval 44"/>
          <p:cNvSpPr/>
          <p:nvPr/>
        </p:nvSpPr>
        <p:spPr>
          <a:xfrm>
            <a:off x="2498724" y="4988050"/>
            <a:ext cx="254212" cy="254211"/>
          </a:xfrm>
          <a:prstGeom prst="ellipse">
            <a:avLst/>
          </a:prstGeom>
          <a:solidFill>
            <a:srgbClr val="FFFFFF"/>
          </a:solidFill>
          <a:ln w="2857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58" tIns="34280" rIns="68558" bIns="34280" rtlCol="0" anchor="ctr"/>
          <a:lstStyle/>
          <a:p>
            <a:pPr algn="ctr"/>
            <a:r>
              <a:rPr lang="en-US" sz="135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269066" y="3699573"/>
            <a:ext cx="2947381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05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กรอกชื่อผู้ใช้งานและรหัสผ่านเพื่อยืนยันตัวตน</a:t>
            </a:r>
            <a:endParaRPr lang="th-TH" sz="800" b="1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th-TH" sz="6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ตามที่ สำนักงาน ก.พ.ร. กำหนด (เฉพาะผู้บริหาร)</a:t>
            </a:r>
            <a:endParaRPr lang="th-TH" sz="1000" dirty="0"/>
          </a:p>
        </p:txBody>
      </p:sp>
      <p:sp>
        <p:nvSpPr>
          <p:cNvPr id="49" name="Oval 48"/>
          <p:cNvSpPr/>
          <p:nvPr/>
        </p:nvSpPr>
        <p:spPr>
          <a:xfrm>
            <a:off x="6327087" y="4995726"/>
            <a:ext cx="254212" cy="254211"/>
          </a:xfrm>
          <a:prstGeom prst="ellipse">
            <a:avLst/>
          </a:prstGeom>
          <a:solidFill>
            <a:srgbClr val="FFFFFF"/>
          </a:solidFill>
          <a:ln w="2857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58" tIns="34280" rIns="68558" bIns="34280" rtlCol="0" anchor="ctr"/>
          <a:lstStyle/>
          <a:p>
            <a:pPr algn="ctr"/>
            <a:r>
              <a:rPr lang="en-US" sz="135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52" name="Rectangle 51"/>
          <p:cNvSpPr/>
          <p:nvPr/>
        </p:nvSpPr>
        <p:spPr>
          <a:xfrm>
            <a:off x="2053195" y="5225699"/>
            <a:ext cx="11570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05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เข้าสู่ระบบ</a:t>
            </a:r>
          </a:p>
          <a:p>
            <a:pPr algn="ctr"/>
            <a:r>
              <a:rPr lang="th-TH" sz="105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การประเมิน</a:t>
            </a:r>
            <a:endParaRPr lang="th-TH" sz="1050" dirty="0"/>
          </a:p>
        </p:txBody>
      </p:sp>
      <p:sp>
        <p:nvSpPr>
          <p:cNvPr id="54" name="Oval 53"/>
          <p:cNvSpPr/>
          <p:nvPr/>
        </p:nvSpPr>
        <p:spPr>
          <a:xfrm>
            <a:off x="8386859" y="4868456"/>
            <a:ext cx="473998" cy="473997"/>
          </a:xfrm>
          <a:prstGeom prst="ellipse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58" tIns="34280" rIns="68558" bIns="34280" rtlCol="0" anchor="ctr"/>
          <a:lstStyle/>
          <a:p>
            <a:pPr algn="ctr"/>
            <a:endParaRPr lang="en-US" sz="9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7534012" y="4976453"/>
            <a:ext cx="254212" cy="254211"/>
          </a:xfrm>
          <a:prstGeom prst="ellipse">
            <a:avLst/>
          </a:prstGeom>
          <a:solidFill>
            <a:srgbClr val="FFFFFF"/>
          </a:solidFill>
          <a:ln w="2857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58" tIns="34280" rIns="68558" bIns="34280" rtlCol="0" anchor="ctr"/>
          <a:lstStyle/>
          <a:p>
            <a:pPr algn="ctr"/>
            <a:r>
              <a:rPr lang="en-US" sz="135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096287" y="5210243"/>
            <a:ext cx="75070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05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ผู้บริหารองค์การ</a:t>
            </a:r>
            <a:endParaRPr lang="th-TH" sz="1050" dirty="0"/>
          </a:p>
        </p:txBody>
      </p:sp>
      <p:sp>
        <p:nvSpPr>
          <p:cNvPr id="59" name="Rectangle 58"/>
          <p:cNvSpPr/>
          <p:nvPr/>
        </p:nvSpPr>
        <p:spPr>
          <a:xfrm>
            <a:off x="63608" y="2308289"/>
            <a:ext cx="99578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sz="105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ผู้ประสานงาน</a:t>
            </a:r>
            <a:endParaRPr lang="th-TH" sz="1050" dirty="0"/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62" y="1700329"/>
            <a:ext cx="579600" cy="579600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709299" y="1775465"/>
            <a:ext cx="1168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9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ดำเนินการ</a:t>
            </a:r>
            <a:endParaRPr lang="en-US" sz="900" b="1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th-TH" sz="9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สำรวจ</a:t>
            </a:r>
            <a:endParaRPr lang="en-US" sz="900" b="1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7" name="Straight Arrow Connector 86"/>
          <p:cNvCxnSpPr/>
          <p:nvPr/>
        </p:nvCxnSpPr>
        <p:spPr>
          <a:xfrm>
            <a:off x="887010" y="2155996"/>
            <a:ext cx="811456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Picture 10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121" y="4895773"/>
            <a:ext cx="384381" cy="384381"/>
          </a:xfrm>
          <a:prstGeom prst="rect">
            <a:avLst/>
          </a:prstGeom>
        </p:spPr>
      </p:pic>
      <p:sp>
        <p:nvSpPr>
          <p:cNvPr id="116" name="Rectangle 115"/>
          <p:cNvSpPr/>
          <p:nvPr/>
        </p:nvSpPr>
        <p:spPr>
          <a:xfrm>
            <a:off x="95221" y="995320"/>
            <a:ext cx="8968566" cy="2281273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100"/>
          </a:p>
        </p:txBody>
      </p:sp>
      <p:sp>
        <p:nvSpPr>
          <p:cNvPr id="120" name="TextBox 119"/>
          <p:cNvSpPr txBox="1"/>
          <p:nvPr/>
        </p:nvSpPr>
        <p:spPr>
          <a:xfrm>
            <a:off x="142084" y="1040666"/>
            <a:ext cx="3593085" cy="300082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350" b="1" dirty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ผู้ประสานงานสำรวจข้อมูลผู้บริหารองค์การ</a:t>
            </a:r>
            <a:endParaRPr lang="en-US" sz="135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68823" y="3607461"/>
            <a:ext cx="1508040" cy="300082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350" b="1" dirty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รูปแบบผู้ใช้งาน</a:t>
            </a:r>
            <a:endParaRPr lang="en-US" sz="1350" b="1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7725" y="205298"/>
            <a:ext cx="83361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7. </a:t>
            </a:r>
            <a:r>
              <a:rPr lang="th-TH" sz="15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ขั้นตอนการดำเนินการผ่านระบบการประเมินผู้บริหารองค์การ ประจำปีงบประมาณ พ.ศ. </a:t>
            </a:r>
            <a:r>
              <a:rPr lang="en-US" sz="15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1648984" y="1450922"/>
            <a:ext cx="1494320" cy="831179"/>
            <a:chOff x="1956987" y="1874424"/>
            <a:chExt cx="1494320" cy="831179"/>
          </a:xfrm>
        </p:grpSpPr>
        <p:sp>
          <p:nvSpPr>
            <p:cNvPr id="113" name="Rectangle 112"/>
            <p:cNvSpPr/>
            <p:nvPr/>
          </p:nvSpPr>
          <p:spPr>
            <a:xfrm>
              <a:off x="1956987" y="2451687"/>
              <a:ext cx="1494320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h-TH" sz="1050" b="1" dirty="0">
                  <a:solidFill>
                    <a:schemeClr val="accent5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ชื่อ นามสกุล เบอร์โทร</a:t>
              </a:r>
              <a:endParaRPr lang="th-TH" sz="1050" dirty="0"/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2312803" y="1874424"/>
              <a:ext cx="683200" cy="688716"/>
              <a:chOff x="2211633" y="1859390"/>
              <a:chExt cx="683200" cy="688716"/>
            </a:xfrm>
          </p:grpSpPr>
          <p:pic>
            <p:nvPicPr>
              <p:cNvPr id="50" name="Picture 49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38419" y="1859390"/>
                <a:ext cx="452978" cy="452375"/>
              </a:xfrm>
              <a:prstGeom prst="rect">
                <a:avLst/>
              </a:prstGeom>
            </p:spPr>
          </p:pic>
          <p:sp>
            <p:nvSpPr>
              <p:cNvPr id="127" name="Rectangle 126"/>
              <p:cNvSpPr/>
              <p:nvPr/>
            </p:nvSpPr>
            <p:spPr>
              <a:xfrm>
                <a:off x="2211633" y="2294190"/>
                <a:ext cx="68320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th-TH" sz="1050" b="1" dirty="0">
                    <a:solidFill>
                      <a:schemeClr val="accent5">
                        <a:lumMod val="50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ผู้บริหาร</a:t>
                </a:r>
                <a:endParaRPr lang="th-TH" sz="1050" dirty="0"/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1677992" y="2271950"/>
            <a:ext cx="1494320" cy="829995"/>
            <a:chOff x="1865268" y="2897943"/>
            <a:chExt cx="1494320" cy="829995"/>
          </a:xfrm>
        </p:grpSpPr>
        <p:grpSp>
          <p:nvGrpSpPr>
            <p:cNvPr id="36" name="Group 35"/>
            <p:cNvGrpSpPr/>
            <p:nvPr/>
          </p:nvGrpSpPr>
          <p:grpSpPr>
            <a:xfrm>
              <a:off x="2016391" y="2897943"/>
              <a:ext cx="1181734" cy="643063"/>
              <a:chOff x="2045754" y="2602241"/>
              <a:chExt cx="1181734" cy="643063"/>
            </a:xfrm>
          </p:grpSpPr>
          <p:sp>
            <p:nvSpPr>
              <p:cNvPr id="126" name="Rectangle 125"/>
              <p:cNvSpPr/>
              <p:nvPr/>
            </p:nvSpPr>
            <p:spPr>
              <a:xfrm>
                <a:off x="2045754" y="2991388"/>
                <a:ext cx="1181734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th-TH" sz="1050" b="1" dirty="0">
                    <a:solidFill>
                      <a:schemeClr val="accent5">
                        <a:lumMod val="50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ผู้ใต้บังคับบัญชา</a:t>
                </a:r>
                <a:endParaRPr lang="th-TH" sz="1050" dirty="0"/>
              </a:p>
            </p:txBody>
          </p:sp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53970" y="2606065"/>
                <a:ext cx="367328" cy="367817"/>
              </a:xfrm>
              <a:prstGeom prst="rect">
                <a:avLst/>
              </a:prstGeom>
            </p:spPr>
          </p:pic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51416" y="2602241"/>
                <a:ext cx="367817" cy="367817"/>
              </a:xfrm>
              <a:prstGeom prst="rect">
                <a:avLst/>
              </a:prstGeom>
            </p:spPr>
          </p:pic>
        </p:grpSp>
        <p:sp>
          <p:nvSpPr>
            <p:cNvPr id="128" name="Rectangle 127"/>
            <p:cNvSpPr/>
            <p:nvPr/>
          </p:nvSpPr>
          <p:spPr>
            <a:xfrm>
              <a:off x="1865268" y="3474022"/>
              <a:ext cx="1494320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h-TH" sz="1050" b="1" dirty="0">
                  <a:solidFill>
                    <a:schemeClr val="accent5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ชื่อ นามสกุล เบอร์โทร</a:t>
              </a:r>
              <a:endParaRPr lang="th-TH" sz="1050" dirty="0"/>
            </a:p>
          </p:txBody>
        </p:sp>
      </p:grpSp>
      <p:sp>
        <p:nvSpPr>
          <p:cNvPr id="129" name="TextBox 128"/>
          <p:cNvSpPr txBox="1"/>
          <p:nvPr/>
        </p:nvSpPr>
        <p:spPr>
          <a:xfrm>
            <a:off x="5014479" y="1738283"/>
            <a:ext cx="1168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9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รายงานผ่านฟอร์มสำนักงาน ก.พ.ร.</a:t>
            </a:r>
            <a:endParaRPr lang="en-US" sz="900" b="1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30" name="Straight Arrow Connector 129"/>
          <p:cNvCxnSpPr/>
          <p:nvPr/>
        </p:nvCxnSpPr>
        <p:spPr>
          <a:xfrm>
            <a:off x="5104867" y="2106111"/>
            <a:ext cx="997486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1" name="Group 130"/>
          <p:cNvGrpSpPr/>
          <p:nvPr/>
        </p:nvGrpSpPr>
        <p:grpSpPr>
          <a:xfrm>
            <a:off x="6132251" y="1357184"/>
            <a:ext cx="1618097" cy="1717185"/>
            <a:chOff x="891107" y="3869559"/>
            <a:chExt cx="2157462" cy="2289579"/>
          </a:xfrm>
        </p:grpSpPr>
        <p:sp>
          <p:nvSpPr>
            <p:cNvPr id="132" name="Rectangle 131"/>
            <p:cNvSpPr/>
            <p:nvPr/>
          </p:nvSpPr>
          <p:spPr>
            <a:xfrm>
              <a:off x="912692" y="3869559"/>
              <a:ext cx="2135877" cy="228957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100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1586451" y="5819398"/>
              <a:ext cx="742330" cy="2733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800" b="1" dirty="0">
                  <a:solidFill>
                    <a:srgbClr val="2F559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ยืนยัน</a:t>
              </a:r>
            </a:p>
          </p:txBody>
        </p:sp>
        <p:sp>
          <p:nvSpPr>
            <p:cNvPr id="136" name="Rectangle 135"/>
            <p:cNvSpPr/>
            <p:nvPr/>
          </p:nvSpPr>
          <p:spPr>
            <a:xfrm>
              <a:off x="891107" y="4182706"/>
              <a:ext cx="802245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825" b="1" dirty="0">
                  <a:solidFill>
                    <a:schemeClr val="accent5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ผู้บริหาร</a:t>
              </a:r>
              <a:endParaRPr lang="th-TH" sz="825" dirty="0"/>
            </a:p>
          </p:txBody>
        </p:sp>
      </p:grpSp>
      <p:sp>
        <p:nvSpPr>
          <p:cNvPr id="137" name="Rectangle 136"/>
          <p:cNvSpPr/>
          <p:nvPr/>
        </p:nvSpPr>
        <p:spPr>
          <a:xfrm>
            <a:off x="6113324" y="1397845"/>
            <a:ext cx="838059" cy="219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825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ชื่อหน่วยงาน</a:t>
            </a:r>
            <a:endParaRPr lang="th-TH" sz="825" dirty="0"/>
          </a:p>
        </p:txBody>
      </p:sp>
      <p:sp>
        <p:nvSpPr>
          <p:cNvPr id="138" name="Rectangle 137"/>
          <p:cNvSpPr/>
          <p:nvPr/>
        </p:nvSpPr>
        <p:spPr>
          <a:xfrm>
            <a:off x="6870867" y="1425581"/>
            <a:ext cx="850734" cy="1477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100"/>
          </a:p>
        </p:txBody>
      </p:sp>
      <p:sp>
        <p:nvSpPr>
          <p:cNvPr id="140" name="Rectangle 139"/>
          <p:cNvSpPr/>
          <p:nvPr/>
        </p:nvSpPr>
        <p:spPr>
          <a:xfrm>
            <a:off x="6119431" y="1991813"/>
            <a:ext cx="780115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6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ผู้ใต้บังคับบัญชา</a:t>
            </a:r>
            <a:endParaRPr lang="th-TH" sz="600" dirty="0"/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823992"/>
              </p:ext>
            </p:extLst>
          </p:nvPr>
        </p:nvGraphicFramePr>
        <p:xfrm>
          <a:off x="6201775" y="1758124"/>
          <a:ext cx="1481936" cy="201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4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04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704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7048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00887">
                <a:tc>
                  <a:txBody>
                    <a:bodyPr/>
                    <a:lstStyle/>
                    <a:p>
                      <a:pPr algn="ctr"/>
                      <a:r>
                        <a:rPr lang="th-TH" sz="500" b="1" dirty="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คำนำหน้า</a:t>
                      </a:r>
                      <a:endParaRPr lang="en-US" sz="500" b="1" dirty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500" b="1" dirty="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ชื่อ</a:t>
                      </a:r>
                      <a:endParaRPr lang="en-US" sz="500" b="1" dirty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500" b="1" dirty="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นามสกุล</a:t>
                      </a:r>
                      <a:endParaRPr lang="en-US" sz="500" b="1" dirty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500" b="1" dirty="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เบอร์โทร</a:t>
                      </a:r>
                      <a:endParaRPr lang="en-US" sz="500" b="1" dirty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4240" marR="24240" marT="12120" marB="1212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887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24240" marR="24240" marT="12120" marB="1212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41" name="Group 140"/>
          <p:cNvGrpSpPr/>
          <p:nvPr/>
        </p:nvGrpSpPr>
        <p:grpSpPr>
          <a:xfrm>
            <a:off x="3926516" y="1678260"/>
            <a:ext cx="1134795" cy="1027505"/>
            <a:chOff x="1457283" y="3962967"/>
            <a:chExt cx="1513059" cy="1370006"/>
          </a:xfrm>
        </p:grpSpPr>
        <p:sp>
          <p:nvSpPr>
            <p:cNvPr id="142" name="Rectangle 141"/>
            <p:cNvSpPr/>
            <p:nvPr/>
          </p:nvSpPr>
          <p:spPr>
            <a:xfrm>
              <a:off x="1457283" y="3962967"/>
              <a:ext cx="1513059" cy="137000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100"/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1827621" y="4970363"/>
              <a:ext cx="742330" cy="27334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100"/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767233" y="4946160"/>
              <a:ext cx="891697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825" b="1" dirty="0">
                  <a:solidFill>
                    <a:schemeClr val="accent5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เข้าสู่ระบบ</a:t>
              </a: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1590040" y="4354097"/>
              <a:ext cx="1217233" cy="17933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100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1517786" y="3971283"/>
              <a:ext cx="1390594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825" b="1" dirty="0">
                  <a:solidFill>
                    <a:schemeClr val="accent5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เข้าสู่ระบบ</a:t>
              </a:r>
              <a:endParaRPr lang="th-TH" sz="825" dirty="0"/>
            </a:p>
          </p:txBody>
        </p:sp>
      </p:grpSp>
      <p:sp>
        <p:nvSpPr>
          <p:cNvPr id="147" name="TextBox 146"/>
          <p:cNvSpPr txBox="1"/>
          <p:nvPr/>
        </p:nvSpPr>
        <p:spPr>
          <a:xfrm>
            <a:off x="3028146" y="1789056"/>
            <a:ext cx="856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9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เข้าสู่ระบบ</a:t>
            </a:r>
          </a:p>
          <a:p>
            <a:pPr algn="ctr"/>
            <a:r>
              <a:rPr lang="th-TH" sz="9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รายงาน</a:t>
            </a:r>
          </a:p>
        </p:txBody>
      </p:sp>
      <p:cxnSp>
        <p:nvCxnSpPr>
          <p:cNvPr id="148" name="Straight Arrow Connector 147"/>
          <p:cNvCxnSpPr/>
          <p:nvPr/>
        </p:nvCxnSpPr>
        <p:spPr>
          <a:xfrm>
            <a:off x="3124169" y="2160497"/>
            <a:ext cx="760031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3558390" y="2725626"/>
            <a:ext cx="186174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8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โดยใช้ </a:t>
            </a:r>
            <a:r>
              <a:rPr lang="en-US" sz="8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username password</a:t>
            </a:r>
            <a:r>
              <a:rPr lang="th-TH" sz="8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/>
            <a:r>
              <a:rPr lang="th-TH" sz="8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ตามที่ สำนักงาน ก.พ.ร. กำหนด</a:t>
            </a:r>
            <a:endParaRPr lang="en-US" sz="800" b="1" dirty="0"/>
          </a:p>
        </p:txBody>
      </p:sp>
      <p:sp>
        <p:nvSpPr>
          <p:cNvPr id="149" name="Rectangle 148"/>
          <p:cNvSpPr/>
          <p:nvPr/>
        </p:nvSpPr>
        <p:spPr>
          <a:xfrm>
            <a:off x="4025753" y="2156732"/>
            <a:ext cx="913782" cy="1345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100"/>
          </a:p>
        </p:txBody>
      </p:sp>
      <p:sp>
        <p:nvSpPr>
          <p:cNvPr id="150" name="Rectangle 149"/>
          <p:cNvSpPr/>
          <p:nvPr/>
        </p:nvSpPr>
        <p:spPr>
          <a:xfrm>
            <a:off x="4190327" y="1947701"/>
            <a:ext cx="580933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username</a:t>
            </a:r>
            <a:endParaRPr lang="th-TH" sz="600" dirty="0"/>
          </a:p>
        </p:txBody>
      </p:sp>
      <p:sp>
        <p:nvSpPr>
          <p:cNvPr id="151" name="Rectangle 150"/>
          <p:cNvSpPr/>
          <p:nvPr/>
        </p:nvSpPr>
        <p:spPr>
          <a:xfrm>
            <a:off x="4195291" y="2131916"/>
            <a:ext cx="558522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password</a:t>
            </a:r>
            <a:endParaRPr lang="th-TH" sz="600" dirty="0"/>
          </a:p>
        </p:txBody>
      </p:sp>
      <p:graphicFrame>
        <p:nvGraphicFramePr>
          <p:cNvPr id="152" name="Table 1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127197"/>
              </p:ext>
            </p:extLst>
          </p:nvPr>
        </p:nvGraphicFramePr>
        <p:xfrm>
          <a:off x="6203686" y="2148747"/>
          <a:ext cx="1486164" cy="504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5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15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715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7154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00887">
                <a:tc>
                  <a:txBody>
                    <a:bodyPr/>
                    <a:lstStyle/>
                    <a:p>
                      <a:pPr algn="ctr"/>
                      <a:r>
                        <a:rPr lang="th-TH" sz="500" dirty="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คำนำหน้า</a:t>
                      </a:r>
                      <a:endParaRPr lang="en-US" sz="500" dirty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500" dirty="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ชื่อ</a:t>
                      </a:r>
                      <a:endParaRPr lang="en-US" sz="500" dirty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500" dirty="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นามสกุล</a:t>
                      </a:r>
                      <a:endParaRPr lang="en-US" sz="500" dirty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500" dirty="0">
                          <a:solidFill>
                            <a:srgbClr val="2F5597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เบอร์โทร</a:t>
                      </a:r>
                      <a:endParaRPr lang="en-US" sz="500" dirty="0">
                        <a:solidFill>
                          <a:srgbClr val="2F5597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24240" marR="24240" marT="12120" marB="1212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0887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24240" marR="24240" marT="12120" marB="1212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887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24240" marR="24240" marT="12120" marB="1212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0887"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24240" marR="24240" marT="12120" marB="1212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0887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endParaRPr lang="en-US" sz="500"/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24240" marR="24240" marT="12120" marB="12120"/>
                </a:tc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 marL="24240" marR="24240" marT="12120" marB="1212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3" name="Rectangle 152"/>
          <p:cNvSpPr/>
          <p:nvPr/>
        </p:nvSpPr>
        <p:spPr>
          <a:xfrm>
            <a:off x="95221" y="3481755"/>
            <a:ext cx="8968565" cy="30644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100"/>
          </a:p>
        </p:txBody>
      </p:sp>
      <p:sp>
        <p:nvSpPr>
          <p:cNvPr id="159" name="Rectangle 158"/>
          <p:cNvSpPr/>
          <p:nvPr/>
        </p:nvSpPr>
        <p:spPr>
          <a:xfrm>
            <a:off x="8349163" y="4992461"/>
            <a:ext cx="57106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05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สิ้นสุด</a:t>
            </a:r>
            <a:endParaRPr lang="th-TH" sz="1050" dirty="0"/>
          </a:p>
        </p:txBody>
      </p:sp>
      <p:grpSp>
        <p:nvGrpSpPr>
          <p:cNvPr id="66" name="Group 65"/>
          <p:cNvGrpSpPr/>
          <p:nvPr/>
        </p:nvGrpSpPr>
        <p:grpSpPr>
          <a:xfrm>
            <a:off x="3972217" y="4948488"/>
            <a:ext cx="110731" cy="287285"/>
            <a:chOff x="9576008" y="4874047"/>
            <a:chExt cx="110731" cy="287285"/>
          </a:xfrm>
        </p:grpSpPr>
        <p:cxnSp>
          <p:nvCxnSpPr>
            <p:cNvPr id="109" name="Straight Arrow Connector 108"/>
            <p:cNvCxnSpPr/>
            <p:nvPr/>
          </p:nvCxnSpPr>
          <p:spPr>
            <a:xfrm flipV="1">
              <a:off x="9576008" y="4874047"/>
              <a:ext cx="2348" cy="285539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/>
            <p:cNvCxnSpPr/>
            <p:nvPr/>
          </p:nvCxnSpPr>
          <p:spPr>
            <a:xfrm>
              <a:off x="9686739" y="4891190"/>
              <a:ext cx="0" cy="270142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7" name="Picture 16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639" y="1790782"/>
            <a:ext cx="466575" cy="466575"/>
          </a:xfrm>
          <a:prstGeom prst="rect">
            <a:avLst/>
          </a:prstGeom>
        </p:spPr>
      </p:pic>
      <p:sp>
        <p:nvSpPr>
          <p:cNvPr id="168" name="TextBox 167"/>
          <p:cNvSpPr txBox="1"/>
          <p:nvPr/>
        </p:nvSpPr>
        <p:spPr>
          <a:xfrm>
            <a:off x="8314265" y="2263514"/>
            <a:ext cx="8174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ฐานข้อมูล</a:t>
            </a:r>
          </a:p>
          <a:p>
            <a:pPr algn="ctr"/>
            <a:r>
              <a:rPr lang="th-TH" sz="7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ผู้มีสิทธิ์ประเมิน</a:t>
            </a:r>
            <a:endParaRPr lang="en-US" sz="700" b="1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69" name="Straight Arrow Connector 168"/>
          <p:cNvCxnSpPr/>
          <p:nvPr/>
        </p:nvCxnSpPr>
        <p:spPr>
          <a:xfrm>
            <a:off x="7845157" y="2115812"/>
            <a:ext cx="557163" cy="0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Box 171"/>
          <p:cNvSpPr txBox="1"/>
          <p:nvPr/>
        </p:nvSpPr>
        <p:spPr>
          <a:xfrm>
            <a:off x="7819203" y="1887064"/>
            <a:ext cx="5569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9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บันทึก</a:t>
            </a:r>
          </a:p>
        </p:txBody>
      </p:sp>
      <p:pic>
        <p:nvPicPr>
          <p:cNvPr id="174" name="Picture 17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303" y="4967410"/>
            <a:ext cx="219993" cy="219993"/>
          </a:xfrm>
          <a:prstGeom prst="rect">
            <a:avLst/>
          </a:prstGeom>
        </p:spPr>
      </p:pic>
      <p:sp>
        <p:nvSpPr>
          <p:cNvPr id="90" name="Rectangle 89"/>
          <p:cNvSpPr/>
          <p:nvPr/>
        </p:nvSpPr>
        <p:spPr>
          <a:xfrm>
            <a:off x="3396397" y="5652793"/>
            <a:ext cx="258279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กรอกเลขบัตรประชาชนเพื่อยืนยันตัวตน</a:t>
            </a:r>
            <a:endParaRPr lang="th-TH" sz="9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4505443" y="4694244"/>
            <a:ext cx="381836" cy="261610"/>
            <a:chOff x="4510135" y="4608836"/>
            <a:chExt cx="381836" cy="261610"/>
          </a:xfrm>
        </p:grpSpPr>
        <p:sp>
          <p:nvSpPr>
            <p:cNvPr id="47" name="Oval 46"/>
            <p:cNvSpPr/>
            <p:nvPr/>
          </p:nvSpPr>
          <p:spPr>
            <a:xfrm>
              <a:off x="4565383" y="4616235"/>
              <a:ext cx="254212" cy="254211"/>
            </a:xfrm>
            <a:prstGeom prst="ellipse">
              <a:avLst/>
            </a:prstGeom>
            <a:solidFill>
              <a:srgbClr val="FFFFFF"/>
            </a:solidFill>
            <a:ln w="28575" cmpd="sng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58" tIns="34280" rIns="68558" bIns="34280" rtlCol="0" anchor="ctr"/>
            <a:lstStyle/>
            <a:p>
              <a:pPr algn="ctr"/>
              <a:endParaRPr lang="en-US" sz="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510135" y="4608836"/>
              <a:ext cx="38183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3.1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507422" y="5248985"/>
            <a:ext cx="372218" cy="260540"/>
            <a:chOff x="4532686" y="5713414"/>
            <a:chExt cx="372218" cy="260540"/>
          </a:xfrm>
        </p:grpSpPr>
        <p:sp>
          <p:nvSpPr>
            <p:cNvPr id="89" name="Oval 88"/>
            <p:cNvSpPr/>
            <p:nvPr/>
          </p:nvSpPr>
          <p:spPr>
            <a:xfrm>
              <a:off x="4589993" y="5719743"/>
              <a:ext cx="254212" cy="254211"/>
            </a:xfrm>
            <a:prstGeom prst="ellipse">
              <a:avLst/>
            </a:prstGeom>
            <a:solidFill>
              <a:srgbClr val="FFFFFF"/>
            </a:solidFill>
            <a:ln w="28575" cmpd="sng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58" tIns="34280" rIns="68558" bIns="34280" rtlCol="0" anchor="ctr"/>
            <a:lstStyle/>
            <a:p>
              <a:pPr algn="ctr"/>
              <a:endParaRPr lang="en-US" sz="135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4532686" y="5713414"/>
              <a:ext cx="372218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3.2</a:t>
              </a: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973786" y="5859144"/>
            <a:ext cx="1458533" cy="574934"/>
            <a:chOff x="1457283" y="3928101"/>
            <a:chExt cx="1944710" cy="766580"/>
          </a:xfrm>
        </p:grpSpPr>
        <p:sp>
          <p:nvSpPr>
            <p:cNvPr id="100" name="Rectangle 99"/>
            <p:cNvSpPr/>
            <p:nvPr/>
          </p:nvSpPr>
          <p:spPr>
            <a:xfrm>
              <a:off x="1457283" y="3962966"/>
              <a:ext cx="1944710" cy="73171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100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2058473" y="4437118"/>
              <a:ext cx="742330" cy="20284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10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031833" y="4391071"/>
              <a:ext cx="814522" cy="266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700" b="1" dirty="0">
                  <a:solidFill>
                    <a:schemeClr val="accent5">
                      <a:lumMod val="7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เข้าสู่ระบบ</a:t>
              </a: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1621792" y="4189433"/>
              <a:ext cx="1630679" cy="17933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100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1517786" y="3928101"/>
              <a:ext cx="1838487" cy="2667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h-TH" sz="700" b="1" dirty="0">
                  <a:solidFill>
                    <a:schemeClr val="accent5">
                      <a:lumMod val="50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กรอกเลขบัตรประชาชน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3992655" y="4040715"/>
            <a:ext cx="1458533" cy="644199"/>
            <a:chOff x="3992655" y="3939825"/>
            <a:chExt cx="1458533" cy="644199"/>
          </a:xfrm>
        </p:grpSpPr>
        <p:grpSp>
          <p:nvGrpSpPr>
            <p:cNvPr id="18" name="Group 17"/>
            <p:cNvGrpSpPr/>
            <p:nvPr/>
          </p:nvGrpSpPr>
          <p:grpSpPr>
            <a:xfrm>
              <a:off x="3992655" y="3939825"/>
              <a:ext cx="1458533" cy="644199"/>
              <a:chOff x="1457283" y="3955195"/>
              <a:chExt cx="1944710" cy="858933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1457283" y="3962967"/>
                <a:ext cx="1944710" cy="851161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210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058473" y="4553544"/>
                <a:ext cx="742330" cy="202849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210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038612" y="4526995"/>
                <a:ext cx="793380" cy="26674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h-TH" sz="700" b="1" dirty="0">
                    <a:solidFill>
                      <a:schemeClr val="accent5">
                        <a:lumMod val="7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เข้าสู่ระบบ</a:t>
                </a: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621792" y="4392192"/>
                <a:ext cx="1630679" cy="13279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600" b="1" dirty="0">
                    <a:solidFill>
                      <a:srgbClr val="2F5597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password</a:t>
                </a:r>
                <a:endParaRPr lang="th-TH" sz="600" b="1" dirty="0">
                  <a:solidFill>
                    <a:srgbClr val="2F559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517786" y="3955195"/>
                <a:ext cx="1838487" cy="2667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th-TH" sz="700" b="1" dirty="0">
                    <a:solidFill>
                      <a:schemeClr val="accent5">
                        <a:lumMod val="50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กรอกชื่อผู้ใช้งานและรหัสผ่าน</a:t>
                </a:r>
                <a:r>
                  <a:rPr lang="th-TH" sz="500" b="1" dirty="0">
                    <a:solidFill>
                      <a:schemeClr val="accent5">
                        <a:lumMod val="50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</a:p>
            </p:txBody>
          </p:sp>
        </p:grpSp>
        <p:sp>
          <p:nvSpPr>
            <p:cNvPr id="110" name="Rectangle 109"/>
            <p:cNvSpPr/>
            <p:nvPr/>
          </p:nvSpPr>
          <p:spPr>
            <a:xfrm>
              <a:off x="4114664" y="4138551"/>
              <a:ext cx="1223010" cy="9959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" b="1" dirty="0">
                  <a:solidFill>
                    <a:srgbClr val="2F5597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username</a:t>
              </a:r>
              <a:endParaRPr lang="th-TH" sz="600" b="1" dirty="0">
                <a:solidFill>
                  <a:srgbClr val="2F559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11" name="Rectangle 110"/>
          <p:cNvSpPr/>
          <p:nvPr/>
        </p:nvSpPr>
        <p:spPr>
          <a:xfrm>
            <a:off x="4244732" y="3550735"/>
            <a:ext cx="93405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3.1 </a:t>
            </a:r>
            <a:r>
              <a:rPr lang="th-TH" sz="105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ผู้บริหาร</a:t>
            </a:r>
            <a:endParaRPr lang="th-TH" sz="1050" dirty="0"/>
          </a:p>
        </p:txBody>
      </p:sp>
      <p:sp>
        <p:nvSpPr>
          <p:cNvPr id="114" name="Rectangle 113"/>
          <p:cNvSpPr/>
          <p:nvPr/>
        </p:nvSpPr>
        <p:spPr>
          <a:xfrm>
            <a:off x="3923514" y="5489612"/>
            <a:ext cx="154569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3.2 </a:t>
            </a:r>
            <a:r>
              <a:rPr lang="th-TH" sz="105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ผู้ใต้บังคับบัญชา</a:t>
            </a:r>
            <a:endParaRPr lang="th-TH" sz="1050" dirty="0"/>
          </a:p>
        </p:txBody>
      </p:sp>
      <p:sp>
        <p:nvSpPr>
          <p:cNvPr id="134" name="TextBox 133"/>
          <p:cNvSpPr txBox="1"/>
          <p:nvPr/>
        </p:nvSpPr>
        <p:spPr>
          <a:xfrm>
            <a:off x="4085810" y="4979411"/>
            <a:ext cx="7995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9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ยืนยันตัวตน</a:t>
            </a:r>
            <a:endParaRPr lang="en-US" sz="900" b="1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5012225" y="5143282"/>
            <a:ext cx="8174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ฐานข้อมูล</a:t>
            </a:r>
          </a:p>
          <a:p>
            <a:pPr algn="ctr"/>
            <a:r>
              <a:rPr lang="th-TH" sz="4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ผู้มีสิทธิ์ประเมิน</a:t>
            </a:r>
            <a:endParaRPr lang="en-US" sz="400" b="1" dirty="0">
              <a:solidFill>
                <a:schemeClr val="accent5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0511" y="6614761"/>
            <a:ext cx="511317" cy="289893"/>
          </a:xfrm>
        </p:spPr>
        <p:txBody>
          <a:bodyPr/>
          <a:lstStyle/>
          <a:p>
            <a:pPr>
              <a:defRPr/>
            </a:pPr>
            <a:fld id="{63CE4875-FBFE-4105-9F8F-C0471E9AF61C}" type="slidenum">
              <a:rPr lang="th-TH" altLang="th-TH" smtClean="0"/>
              <a:pPr>
                <a:defRPr/>
              </a:pPr>
              <a:t>23</a:t>
            </a:fld>
            <a:endParaRPr lang="th-TH" altLang="th-TH" dirty="0"/>
          </a:p>
        </p:txBody>
      </p:sp>
      <p:sp>
        <p:nvSpPr>
          <p:cNvPr id="105" name="TextBox 104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526461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2647926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49287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74ECE2D-6F3F-4343-B373-398C8A8C6878}" type="slidenum">
              <a:rPr lang="th-TH" altLang="th-TH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24</a:t>
            </a:fld>
            <a:endParaRPr lang="th-TH" altLang="th-TH" sz="1200" dirty="0">
              <a:solidFill>
                <a:srgbClr val="898989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04716" y="2893326"/>
            <a:ext cx="89392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th-TH" sz="2000" b="1" dirty="0" smtClean="0">
                <a:solidFill>
                  <a:prstClr val="black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ระเบียบวาระที่ 2 เรื่องเพื่อทราบ</a:t>
            </a:r>
          </a:p>
          <a:p>
            <a:pPr>
              <a:lnSpc>
                <a:spcPct val="140000"/>
              </a:lnSpc>
              <a:defRPr/>
            </a:pPr>
            <a:r>
              <a:rPr lang="th-TH" sz="2000" b="1" dirty="0" smtClean="0">
                <a:solidFill>
                  <a:prstClr val="black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2.3 ปฏิทินการดำเนินการ</a:t>
            </a:r>
            <a:endParaRPr lang="th-TH" sz="2000" b="1" dirty="0">
              <a:solidFill>
                <a:prstClr val="black"/>
              </a:solidFill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วงรี 1"/>
          <p:cNvSpPr/>
          <p:nvPr/>
        </p:nvSpPr>
        <p:spPr>
          <a:xfrm>
            <a:off x="3384645" y="5609230"/>
            <a:ext cx="2279176" cy="1105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109401" y="6539691"/>
            <a:ext cx="2057400" cy="365125"/>
          </a:xfrm>
        </p:spPr>
        <p:txBody>
          <a:bodyPr/>
          <a:lstStyle/>
          <a:p>
            <a:pPr>
              <a:defRPr/>
            </a:pPr>
            <a:fld id="{9846CFC2-BE73-481F-B3A5-85523086F3E1}" type="slidenum">
              <a:rPr lang="th-TH" altLang="th-TH" smtClean="0"/>
              <a:pPr>
                <a:defRPr/>
              </a:pPr>
              <a:t>25</a:t>
            </a:fld>
            <a:endParaRPr lang="th-TH" altLang="th-TH"/>
          </a:p>
        </p:txBody>
      </p:sp>
      <p:sp>
        <p:nvSpPr>
          <p:cNvPr id="38" name="TextBox 37"/>
          <p:cNvSpPr txBox="1"/>
          <p:nvPr/>
        </p:nvSpPr>
        <p:spPr>
          <a:xfrm>
            <a:off x="-738056" y="188848"/>
            <a:ext cx="5574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rgbClr val="4472C4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8. </a:t>
            </a:r>
            <a:r>
              <a:rPr lang="th-TH" sz="1800" b="1" dirty="0">
                <a:solidFill>
                  <a:srgbClr val="4472C4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ปฏิทินการดำเนินงาน (</a:t>
            </a:r>
            <a:r>
              <a:rPr lang="en-US" sz="1800" b="1" dirty="0">
                <a:solidFill>
                  <a:srgbClr val="4472C4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Timeline)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33370" y="1269944"/>
          <a:ext cx="8477260" cy="4822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8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423863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</a:tblGrid>
              <a:tr h="249185">
                <a:tc gridSpan="4">
                  <a:txBody>
                    <a:bodyPr/>
                    <a:lstStyle/>
                    <a:p>
                      <a:pPr algn="ctr"/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ก.พ. </a:t>
                      </a:r>
                      <a:endPara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มี.ค. </a:t>
                      </a:r>
                      <a:endPara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เม.ย.</a:t>
                      </a:r>
                      <a:r>
                        <a:rPr lang="th-TH" sz="9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พ.ค.</a:t>
                      </a:r>
                      <a:endPara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มิ.ย.</a:t>
                      </a:r>
                      <a:endPara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3066">
                <a:tc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1" name="Isosceles Triangle 40"/>
          <p:cNvSpPr/>
          <p:nvPr/>
        </p:nvSpPr>
        <p:spPr>
          <a:xfrm>
            <a:off x="2195766" y="2011123"/>
            <a:ext cx="286860" cy="13636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800" b="1">
              <a:solidFill>
                <a:prstClr val="white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290590" y="2179633"/>
            <a:ext cx="1363710" cy="4308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8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สัปดาห์ที่ </a:t>
            </a:r>
            <a:r>
              <a:rPr lang="en-US" sz="8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1-3</a:t>
            </a:r>
            <a:r>
              <a:rPr lang="th-TH" sz="8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ของ มี.ค. </a:t>
            </a:r>
            <a:r>
              <a:rPr lang="en-US" sz="8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</a:t>
            </a:r>
          </a:p>
          <a:p>
            <a:r>
              <a:rPr lang="th-TH" sz="7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 ก.พ.ร. </a:t>
            </a:r>
          </a:p>
          <a:p>
            <a:r>
              <a:rPr lang="th-TH" sz="7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แจ้ง </a:t>
            </a:r>
            <a:r>
              <a:rPr lang="en-US" sz="7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Username</a:t>
            </a:r>
            <a:r>
              <a:rPr lang="th-TH" sz="7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7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 password</a:t>
            </a:r>
            <a:endParaRPr lang="th-TH" sz="7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Isosceles Triangle 43"/>
          <p:cNvSpPr/>
          <p:nvPr/>
        </p:nvSpPr>
        <p:spPr>
          <a:xfrm>
            <a:off x="5051324" y="2014190"/>
            <a:ext cx="234030" cy="13226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800" b="1">
              <a:solidFill>
                <a:prstClr val="white"/>
              </a:solidFill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2327336" y="1780119"/>
            <a:ext cx="771142" cy="191417"/>
            <a:chOff x="2777932" y="3801236"/>
            <a:chExt cx="5860500" cy="449725"/>
          </a:xfrm>
        </p:grpSpPr>
        <p:cxnSp>
          <p:nvCxnSpPr>
            <p:cNvPr id="48" name="Straight Connector 47"/>
            <p:cNvCxnSpPr/>
            <p:nvPr/>
          </p:nvCxnSpPr>
          <p:spPr>
            <a:xfrm flipH="1">
              <a:off x="2777947" y="4246410"/>
              <a:ext cx="585534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2777932" y="3819416"/>
              <a:ext cx="0" cy="426994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8633295" y="3801236"/>
              <a:ext cx="5137" cy="449725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Rectangle 50"/>
          <p:cNvSpPr/>
          <p:nvPr/>
        </p:nvSpPr>
        <p:spPr>
          <a:xfrm>
            <a:off x="4140603" y="2448716"/>
            <a:ext cx="1214739" cy="11233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700" b="1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วันที่ </a:t>
            </a:r>
            <a:r>
              <a:rPr lang="en-US" sz="7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16-30</a:t>
            </a:r>
            <a:r>
              <a:rPr lang="th-TH" sz="7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เม</a:t>
            </a:r>
            <a:r>
              <a:rPr lang="en-US" sz="7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th-TH" sz="7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ย. </a:t>
            </a:r>
            <a:r>
              <a:rPr lang="en-US" sz="7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</a:t>
            </a:r>
            <a:endParaRPr lang="th-TH" sz="700" b="1" dirty="0">
              <a:solidFill>
                <a:srgbClr val="170AB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thaiDist"/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 ก.พ.ร. เปิดระบบให้สำรวจความคิดเห็นของผู้ใต้บังคับบัญชา ใน </a:t>
            </a:r>
            <a:r>
              <a:rPr lang="en-US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</a:t>
            </a: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ประเด็น</a:t>
            </a:r>
          </a:p>
          <a:p>
            <a:pPr marL="88900" indent="-88900" algn="thaiDist">
              <a:buFont typeface="Arial" panose="020B0604020202020204" pitchFamily="34" charset="0"/>
              <a:buChar char="•"/>
            </a:pPr>
            <a:r>
              <a:rPr lang="th-TH" sz="600" spc="-7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การกำกับดูแลการทุจริต  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th-TH" sz="600" spc="-7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ภาวะผู้นำ 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การสร้างคุณธรรม จริยธรรมในองค์การ 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การเสริมสร้างขวัญกำลังใจ</a:t>
            </a:r>
            <a:r>
              <a:rPr lang="en-US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การดูแลเอาใจใส่ผู้ใต้บังคับบัญชา </a:t>
            </a:r>
            <a:endParaRPr lang="th-TH" sz="7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490321" y="1779353"/>
            <a:ext cx="716344" cy="221112"/>
            <a:chOff x="2124938" y="3816155"/>
            <a:chExt cx="6320429" cy="449725"/>
          </a:xfrm>
        </p:grpSpPr>
        <p:cxnSp>
          <p:nvCxnSpPr>
            <p:cNvPr id="26" name="Straight Connector 25"/>
            <p:cNvCxnSpPr/>
            <p:nvPr/>
          </p:nvCxnSpPr>
          <p:spPr>
            <a:xfrm flipH="1">
              <a:off x="2124938" y="4246407"/>
              <a:ext cx="6320429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124938" y="3819415"/>
              <a:ext cx="0" cy="426994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440229" y="3816155"/>
              <a:ext cx="5138" cy="449725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28"/>
          <p:cNvSpPr/>
          <p:nvPr/>
        </p:nvSpPr>
        <p:spPr>
          <a:xfrm>
            <a:off x="5423973" y="2438094"/>
            <a:ext cx="1089826" cy="938719"/>
          </a:xfrm>
          <a:prstGeom prst="rect">
            <a:avLst/>
          </a:prstGeom>
          <a:solidFill>
            <a:srgbClr val="D9D9D9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700" b="1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วันที่  </a:t>
            </a:r>
            <a:r>
              <a:rPr lang="en-US" sz="700" b="1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7-22 </a:t>
            </a:r>
            <a:r>
              <a:rPr lang="th-TH" sz="700" b="1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พ.ค. </a:t>
            </a:r>
            <a:r>
              <a:rPr lang="en-US" sz="700" b="1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</a:t>
            </a:r>
            <a:endParaRPr lang="th-TH" sz="700" b="1" dirty="0">
              <a:solidFill>
                <a:srgbClr val="170AB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 ก.พ.ร. เปิดระบบให้ผู้บริหารประเมินตนเอง</a:t>
            </a:r>
            <a:b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ใน </a:t>
            </a:r>
            <a:r>
              <a:rPr lang="en-US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ประเด็น</a:t>
            </a:r>
            <a:endParaRPr lang="th-TH" sz="600" spc="-7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th-TH" sz="600" spc="-7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ระบบติดตามการปฏิบัติงานเพื่อการบริหารงานขององค์การ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การส่งเสริมการใช้ดิจิทัลฯ 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การบูรณาการข้อมูลระหว่างหน่วยงาน</a:t>
            </a:r>
            <a:endParaRPr lang="en-US" sz="6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5711681" y="1779353"/>
            <a:ext cx="749735" cy="221112"/>
            <a:chOff x="3370516" y="3816155"/>
            <a:chExt cx="6109812" cy="449725"/>
          </a:xfrm>
        </p:grpSpPr>
        <p:cxnSp>
          <p:nvCxnSpPr>
            <p:cNvPr id="55" name="Straight Connector 54"/>
            <p:cNvCxnSpPr/>
            <p:nvPr/>
          </p:nvCxnSpPr>
          <p:spPr>
            <a:xfrm flipH="1">
              <a:off x="3370516" y="4246407"/>
              <a:ext cx="6104694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3452734" y="3819415"/>
              <a:ext cx="0" cy="426994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9475194" y="3816155"/>
              <a:ext cx="5134" cy="449725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Rectangle 57"/>
          <p:cNvSpPr/>
          <p:nvPr/>
        </p:nvSpPr>
        <p:spPr>
          <a:xfrm>
            <a:off x="6557741" y="2779829"/>
            <a:ext cx="862471" cy="6771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th-TH" sz="7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วันที่ </a:t>
            </a:r>
            <a:r>
              <a:rPr lang="en-US" sz="7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 </a:t>
            </a:r>
            <a:r>
              <a:rPr lang="th-TH" sz="7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พ.ค. </a:t>
            </a:r>
            <a:r>
              <a:rPr lang="en-US" sz="7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lang="th-TH" sz="7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700" b="1" spc="-30" dirty="0">
              <a:solidFill>
                <a:srgbClr val="170AB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7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</a:t>
            </a:r>
            <a:r>
              <a:rPr lang="th-TH" sz="7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มิ.ย. </a:t>
            </a:r>
            <a:r>
              <a:rPr lang="en-US" sz="7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</a:t>
            </a:r>
            <a:endParaRPr lang="th-TH" sz="700" b="1" dirty="0">
              <a:solidFill>
                <a:srgbClr val="170AB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 ก.พ.ร. เปิดระบบให้ผู้บังคับบัญชาประเมินผู้บริหารองค์การ</a:t>
            </a:r>
            <a:endParaRPr lang="en-US" sz="6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07714" y="913840"/>
            <a:ext cx="1399742" cy="261610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11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รอบการประเมินที่ </a:t>
            </a:r>
            <a:r>
              <a:rPr lang="en-US" sz="11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6690360" y="1763863"/>
            <a:ext cx="672118" cy="235531"/>
            <a:chOff x="3064800" y="3816155"/>
            <a:chExt cx="5380575" cy="449725"/>
          </a:xfrm>
        </p:grpSpPr>
        <p:cxnSp>
          <p:nvCxnSpPr>
            <p:cNvPr id="61" name="Straight Connector 60"/>
            <p:cNvCxnSpPr/>
            <p:nvPr/>
          </p:nvCxnSpPr>
          <p:spPr>
            <a:xfrm flipH="1">
              <a:off x="3064800" y="4246408"/>
              <a:ext cx="5380575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5094373" y="3819415"/>
              <a:ext cx="0" cy="426993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8440229" y="3816155"/>
              <a:ext cx="5138" cy="449725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64"/>
          <p:cNvSpPr/>
          <p:nvPr/>
        </p:nvSpPr>
        <p:spPr>
          <a:xfrm>
            <a:off x="7462418" y="2162528"/>
            <a:ext cx="1345038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th-TH" sz="800" b="1" spc="-30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ประมาณวันที่</a:t>
            </a:r>
            <a:r>
              <a:rPr lang="th-TH" sz="800" b="1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800" b="1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</a:t>
            </a:r>
            <a:r>
              <a:rPr lang="th-TH" sz="800" b="1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มิ.ย. </a:t>
            </a:r>
            <a:r>
              <a:rPr lang="en-US" sz="800" b="1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 </a:t>
            </a:r>
            <a:r>
              <a:rPr lang="th-TH" sz="800" b="1" dirty="0">
                <a:solidFill>
                  <a:srgbClr val="170AB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เป็นต้นไป</a:t>
            </a:r>
          </a:p>
          <a:p>
            <a:r>
              <a:rPr lang="th-TH" sz="7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 ก.พ.ร.</a:t>
            </a:r>
            <a:r>
              <a:rPr lang="en-US" sz="7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7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เปิดระบบให้ผู้บังคับบัญชา (กลุ่มรัฐมนตรี) ประเมินผู้บริหารองค์การ และเสนอรายงานผลการประเมินผู้บริหารองค์การต่อนายกรัฐมนตรีต่อไป</a:t>
            </a:r>
            <a:endParaRPr lang="en-US" sz="7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6" name="Isosceles Triangle 65"/>
          <p:cNvSpPr/>
          <p:nvPr/>
        </p:nvSpPr>
        <p:spPr>
          <a:xfrm>
            <a:off x="5711681" y="1994314"/>
            <a:ext cx="234030" cy="13226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800" b="1">
              <a:solidFill>
                <a:prstClr val="white"/>
              </a:solidFill>
            </a:endParaRPr>
          </a:p>
        </p:txBody>
      </p:sp>
      <p:sp>
        <p:nvSpPr>
          <p:cNvPr id="67" name="Isosceles Triangle 66"/>
          <p:cNvSpPr/>
          <p:nvPr/>
        </p:nvSpPr>
        <p:spPr>
          <a:xfrm>
            <a:off x="6561297" y="2019218"/>
            <a:ext cx="234030" cy="13226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800" b="1">
              <a:solidFill>
                <a:prstClr val="white"/>
              </a:solidFill>
            </a:endParaRPr>
          </a:p>
        </p:txBody>
      </p:sp>
      <p:sp>
        <p:nvSpPr>
          <p:cNvPr id="68" name="Isosceles Triangle 67"/>
          <p:cNvSpPr/>
          <p:nvPr/>
        </p:nvSpPr>
        <p:spPr>
          <a:xfrm>
            <a:off x="7479203" y="1998451"/>
            <a:ext cx="234030" cy="13226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800" b="1">
              <a:solidFill>
                <a:prstClr val="white"/>
              </a:solidFill>
            </a:endParaRPr>
          </a:p>
        </p:txBody>
      </p:sp>
      <p:pic>
        <p:nvPicPr>
          <p:cNvPr id="69" name="Picture 2" descr="ผลการค้นหารูปภาพสำหรับ icon passwor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5" y="2120764"/>
            <a:ext cx="596386" cy="59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รูปภาพที่เกี่ยวข้อ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997" y="2174081"/>
            <a:ext cx="408239" cy="46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/>
          <p:cNvSpPr/>
          <p:nvPr/>
        </p:nvSpPr>
        <p:spPr>
          <a:xfrm>
            <a:off x="1948430" y="5578068"/>
            <a:ext cx="1619354" cy="754053"/>
          </a:xfrm>
          <a:prstGeom prst="rect">
            <a:avLst/>
          </a:prstGeom>
          <a:solidFill>
            <a:srgbClr val="D9D9D9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7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ประมาณวันที่</a:t>
            </a:r>
            <a:r>
              <a:rPr lang="en-US" sz="7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1-11</a:t>
            </a:r>
            <a:r>
              <a:rPr lang="th-TH" sz="7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ก.ย. </a:t>
            </a:r>
            <a:r>
              <a:rPr lang="en-US" sz="7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</a:t>
            </a:r>
            <a:endParaRPr lang="th-TH" sz="700" b="1" dirty="0">
              <a:solidFill>
                <a:srgbClr val="BE510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 ก.พ.ร. เปิดระบบให้สำรวจความคิดเห็นของผู้ใต้บังคับบัญชา ใน </a:t>
            </a:r>
            <a:r>
              <a:rPr lang="en-US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ประเด็น</a:t>
            </a:r>
            <a:r>
              <a:rPr lang="en-US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th-TH" sz="6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th-TH" sz="600" spc="-7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ภาวะผู้นำ</a:t>
            </a:r>
            <a:endParaRPr lang="en-US" sz="600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การสร้างคุณธรรม จริยธรรมในองค์การ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การเสริมสร้างขวัญกำลังใจ</a:t>
            </a:r>
            <a:r>
              <a:rPr lang="en-US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การดูแลเอาใจใส่ผู้ใต้บังคับบัญชา 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610395" y="5615727"/>
            <a:ext cx="1255820" cy="954107"/>
          </a:xfrm>
          <a:prstGeom prst="rect">
            <a:avLst/>
          </a:prstGeom>
          <a:solidFill>
            <a:srgbClr val="D9D9D9"/>
          </a:solidFill>
        </p:spPr>
        <p:txBody>
          <a:bodyPr wrap="square">
            <a:spAutoFit/>
          </a:bodyPr>
          <a:lstStyle/>
          <a:p>
            <a:pPr algn="thaiDist"/>
            <a:r>
              <a:rPr lang="th-TH" sz="7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ประมาณวันที่ </a:t>
            </a:r>
            <a:r>
              <a:rPr lang="en-US" sz="7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14-25</a:t>
            </a:r>
            <a:r>
              <a:rPr lang="th-TH" sz="7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700" b="1" dirty="0">
              <a:solidFill>
                <a:srgbClr val="BE510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thaiDist"/>
            <a:r>
              <a:rPr lang="th-TH" sz="7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ก.ย. </a:t>
            </a:r>
            <a:r>
              <a:rPr lang="en-US" sz="7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</a:t>
            </a:r>
            <a:endParaRPr lang="th-TH" sz="700" b="1" dirty="0">
              <a:solidFill>
                <a:srgbClr val="BE510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 ก.พ.ร. เปิดระบบให้ผู้บริหารประเมินตนเองใน</a:t>
            </a:r>
            <a:r>
              <a:rPr lang="en-US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ประเด็น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th-TH" sz="600" spc="-7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ระบบติดตามการปฏิบัติงานเพื่อการบริหารงานขององค์การ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การส่งเสริมการใช้ดิจิทัลฯ </a:t>
            </a:r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การบูรณาการข้อมูลระหว่างหน่วยงาน</a:t>
            </a:r>
            <a:endParaRPr lang="en-US" sz="6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4908194" y="5748404"/>
            <a:ext cx="1188177" cy="584775"/>
          </a:xfrm>
          <a:prstGeom prst="rect">
            <a:avLst/>
          </a:prstGeom>
          <a:solidFill>
            <a:srgbClr val="D9D9D9"/>
          </a:solidFill>
        </p:spPr>
        <p:txBody>
          <a:bodyPr wrap="square">
            <a:spAutoFit/>
          </a:bodyPr>
          <a:lstStyle/>
          <a:p>
            <a:r>
              <a:rPr lang="th-TH" sz="7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ประมาณวันที่ </a:t>
            </a:r>
            <a:r>
              <a:rPr lang="en-US" sz="7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  <a:r>
              <a:rPr lang="th-TH" sz="7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ก.ย.</a:t>
            </a:r>
            <a:r>
              <a:rPr lang="en-US" sz="7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9 </a:t>
            </a:r>
            <a:r>
              <a:rPr lang="th-TH" sz="7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ต.ค. </a:t>
            </a:r>
            <a:r>
              <a:rPr lang="en-US" sz="7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</a:t>
            </a:r>
            <a:endParaRPr lang="th-TH" sz="700" b="1" dirty="0">
              <a:solidFill>
                <a:srgbClr val="BE510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สำนักงานก.พ.ร. เปิดระบบให้ผู้บังคับบัญชาประเมินผู้บริหารองค์การ</a:t>
            </a:r>
            <a:endParaRPr lang="en-US" sz="6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407714" y="4127187"/>
            <a:ext cx="1399742" cy="261610"/>
          </a:xfrm>
          <a:prstGeom prst="rect">
            <a:avLst/>
          </a:prstGeom>
          <a:solidFill>
            <a:schemeClr val="accent2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sz="11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รอบการประเมินที่ </a:t>
            </a:r>
            <a:r>
              <a:rPr lang="en-US" sz="1100" b="1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6136379" y="5361811"/>
            <a:ext cx="1997971" cy="492443"/>
          </a:xfrm>
          <a:prstGeom prst="rect">
            <a:avLst/>
          </a:prstGeom>
          <a:solidFill>
            <a:srgbClr val="D9D9D9"/>
          </a:solidFill>
        </p:spPr>
        <p:txBody>
          <a:bodyPr wrap="square">
            <a:spAutoFit/>
          </a:bodyPr>
          <a:lstStyle/>
          <a:p>
            <a:r>
              <a:rPr lang="th-TH" sz="8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ประมาณวันที่ </a:t>
            </a:r>
            <a:r>
              <a:rPr lang="en-GB" sz="8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  <a:r>
              <a:rPr lang="th-TH" sz="8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ต.ค. </a:t>
            </a:r>
            <a:r>
              <a:rPr lang="en-US" sz="8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</a:t>
            </a:r>
            <a:r>
              <a:rPr lang="th-TH" sz="800" b="1" dirty="0">
                <a:solidFill>
                  <a:srgbClr val="BE510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เป็นต้นไป</a:t>
            </a:r>
            <a:endParaRPr lang="en-US" sz="800" b="1" dirty="0">
              <a:solidFill>
                <a:srgbClr val="BE510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สำนักงาน ก.พ.ร.</a:t>
            </a:r>
            <a:r>
              <a:rPr lang="en-US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th-TH" sz="600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เปิดระบบให้ผู้บังคับบัญชา (กลุ่มรัฐมนตรี) ประเมินผู้บริหารองค์การ และเสนอรายงานผลการประเมินผู้บริหารองค์การต่อนายกรัฐมนตรีต่อไป</a:t>
            </a:r>
            <a:endParaRPr lang="en-US" sz="600" dirty="0">
              <a:solidFill>
                <a:prstClr val="black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8" name="Picture 4" descr="รูปภาพที่เกี่ยวข้อ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989" y="5346808"/>
            <a:ext cx="408239" cy="46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0" name="Table 109"/>
          <p:cNvGraphicFramePr>
            <a:graphicFrameLocks noGrp="1"/>
          </p:cNvGraphicFramePr>
          <p:nvPr/>
        </p:nvGraphicFramePr>
        <p:xfrm>
          <a:off x="306939" y="4524674"/>
          <a:ext cx="8497128" cy="495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0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351494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35660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17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18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19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20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21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22"/>
                    </a:ext>
                  </a:extLst>
                </a:gridCol>
                <a:gridCol w="354047">
                  <a:extLst>
                    <a:ext uri="{9D8B030D-6E8A-4147-A177-3AD203B41FA5}">
                      <a16:colId xmlns="" xmlns:a16="http://schemas.microsoft.com/office/drawing/2014/main" val="20023"/>
                    </a:ext>
                  </a:extLst>
                </a:gridCol>
              </a:tblGrid>
              <a:tr h="173966">
                <a:tc gridSpan="4">
                  <a:txBody>
                    <a:bodyPr/>
                    <a:lstStyle/>
                    <a:p>
                      <a:pPr algn="ctr"/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ก.ค.</a:t>
                      </a:r>
                      <a:endPara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ส.ค.</a:t>
                      </a:r>
                      <a:endPara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ก.ย.</a:t>
                      </a:r>
                      <a:endPara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ต.ค.</a:t>
                      </a:r>
                      <a:endPara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พ.ย.</a:t>
                      </a:r>
                      <a:endPara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9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ธ.ค.</a:t>
                      </a:r>
                      <a:endParaRPr lang="en-US" sz="9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7359"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4138418" y="2159517"/>
            <a:ext cx="1216923" cy="24622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(Online Survey)</a:t>
            </a:r>
            <a:r>
              <a:rPr lang="th-TH" sz="10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1000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20042" y="2160665"/>
            <a:ext cx="1093757" cy="253916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th-TH" sz="105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05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 Assessment</a:t>
            </a:r>
            <a:r>
              <a:rPr lang="th-TH" sz="105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th-TH" sz="105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562819" y="2161557"/>
            <a:ext cx="857393" cy="58477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th-TH" sz="80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ผู้บังคับ</a:t>
            </a:r>
            <a:br>
              <a:rPr lang="th-TH" sz="80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80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บัญชาเหนือ </a:t>
            </a:r>
            <a:r>
              <a:rPr lang="en-US" sz="80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th-TH" sz="80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ระดับประเมินผู้บริหารฯ</a:t>
            </a:r>
            <a:endParaRPr lang="th-TH" sz="8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1954257" y="5332146"/>
            <a:ext cx="1605059" cy="253916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(Online Survey)</a:t>
            </a:r>
            <a:r>
              <a:rPr lang="th-TH" sz="105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1050" dirty="0">
              <a:solidFill>
                <a:prstClr val="white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3610395" y="5338728"/>
            <a:ext cx="1255821" cy="253916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th-TH" sz="105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105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 Assessment</a:t>
            </a:r>
            <a:r>
              <a:rPr lang="th-TH" sz="105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th-TH" sz="105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912377" y="5322211"/>
            <a:ext cx="1184313" cy="415498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th-TH" sz="70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ผู้บังคับ</a:t>
            </a:r>
            <a:br>
              <a:rPr lang="th-TH" sz="70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th-TH" sz="70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บัญชาเหนือ </a:t>
            </a:r>
            <a:r>
              <a:rPr lang="en-US" sz="70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th-TH" sz="70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ระดับประเมินผู้บริหารฯ</a:t>
            </a:r>
            <a:endParaRPr lang="th-TH" sz="700" dirty="0">
              <a:solidFill>
                <a:prstClr val="whit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2" name="Isosceles Triangle 71"/>
          <p:cNvSpPr/>
          <p:nvPr/>
        </p:nvSpPr>
        <p:spPr>
          <a:xfrm>
            <a:off x="3306171" y="5189478"/>
            <a:ext cx="234030" cy="13226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800" b="1">
              <a:solidFill>
                <a:prstClr val="white"/>
              </a:solidFill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3270665" y="4972171"/>
            <a:ext cx="372279" cy="191417"/>
            <a:chOff x="5069513" y="3816155"/>
            <a:chExt cx="3375854" cy="449725"/>
          </a:xfrm>
        </p:grpSpPr>
        <p:cxnSp>
          <p:nvCxnSpPr>
            <p:cNvPr id="74" name="Straight Connector 73"/>
            <p:cNvCxnSpPr/>
            <p:nvPr/>
          </p:nvCxnSpPr>
          <p:spPr>
            <a:xfrm flipH="1">
              <a:off x="5069513" y="4246408"/>
              <a:ext cx="3375854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5094373" y="3819415"/>
              <a:ext cx="0" cy="426993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8440229" y="3816155"/>
              <a:ext cx="5138" cy="449725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>
            <a:off x="3733080" y="4979311"/>
            <a:ext cx="394232" cy="199545"/>
            <a:chOff x="5069513" y="3816155"/>
            <a:chExt cx="3375854" cy="449725"/>
          </a:xfrm>
        </p:grpSpPr>
        <p:cxnSp>
          <p:nvCxnSpPr>
            <p:cNvPr id="83" name="Straight Connector 82"/>
            <p:cNvCxnSpPr/>
            <p:nvPr/>
          </p:nvCxnSpPr>
          <p:spPr>
            <a:xfrm flipH="1">
              <a:off x="5069513" y="4246408"/>
              <a:ext cx="3375854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5094373" y="3819415"/>
              <a:ext cx="0" cy="426993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8440229" y="3816155"/>
              <a:ext cx="5138" cy="449725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/>
          <p:cNvGrpSpPr/>
          <p:nvPr/>
        </p:nvGrpSpPr>
        <p:grpSpPr>
          <a:xfrm>
            <a:off x="4417339" y="4973559"/>
            <a:ext cx="272467" cy="221061"/>
            <a:chOff x="5069513" y="3816155"/>
            <a:chExt cx="3375854" cy="449725"/>
          </a:xfrm>
        </p:grpSpPr>
        <p:cxnSp>
          <p:nvCxnSpPr>
            <p:cNvPr id="94" name="Straight Connector 93"/>
            <p:cNvCxnSpPr/>
            <p:nvPr/>
          </p:nvCxnSpPr>
          <p:spPr>
            <a:xfrm flipH="1">
              <a:off x="5069513" y="4246408"/>
              <a:ext cx="3375854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5094373" y="3819415"/>
              <a:ext cx="0" cy="426993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8440229" y="3816155"/>
              <a:ext cx="5138" cy="449725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Group 98"/>
          <p:cNvGrpSpPr/>
          <p:nvPr/>
        </p:nvGrpSpPr>
        <p:grpSpPr>
          <a:xfrm>
            <a:off x="5132567" y="4958533"/>
            <a:ext cx="248407" cy="178479"/>
            <a:chOff x="5069513" y="3819415"/>
            <a:chExt cx="3375854" cy="426993"/>
          </a:xfrm>
        </p:grpSpPr>
        <p:cxnSp>
          <p:nvCxnSpPr>
            <p:cNvPr id="100" name="Straight Connector 99"/>
            <p:cNvCxnSpPr/>
            <p:nvPr/>
          </p:nvCxnSpPr>
          <p:spPr>
            <a:xfrm flipH="1">
              <a:off x="5069513" y="4246408"/>
              <a:ext cx="3375854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5094373" y="3819415"/>
              <a:ext cx="0" cy="426993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" name="Isosceles Triangle 103"/>
          <p:cNvSpPr/>
          <p:nvPr/>
        </p:nvSpPr>
        <p:spPr>
          <a:xfrm>
            <a:off x="3837718" y="5194921"/>
            <a:ext cx="234030" cy="13226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800" b="1">
              <a:solidFill>
                <a:prstClr val="white"/>
              </a:solidFill>
            </a:endParaRPr>
          </a:p>
        </p:txBody>
      </p:sp>
      <p:sp>
        <p:nvSpPr>
          <p:cNvPr id="106" name="Isosceles Triangle 105"/>
          <p:cNvSpPr/>
          <p:nvPr/>
        </p:nvSpPr>
        <p:spPr>
          <a:xfrm>
            <a:off x="6150860" y="5214542"/>
            <a:ext cx="234030" cy="13226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800" b="1">
              <a:solidFill>
                <a:prstClr val="white"/>
              </a:solidFill>
            </a:endParaRPr>
          </a:p>
        </p:txBody>
      </p:sp>
      <p:cxnSp>
        <p:nvCxnSpPr>
          <p:cNvPr id="7" name="Elbow Connector 6"/>
          <p:cNvCxnSpPr/>
          <p:nvPr/>
        </p:nvCxnSpPr>
        <p:spPr>
          <a:xfrm>
            <a:off x="4543341" y="5185207"/>
            <a:ext cx="961193" cy="143355"/>
          </a:xfrm>
          <a:prstGeom prst="bentConnector2">
            <a:avLst/>
          </a:prstGeom>
          <a:ln w="952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7" name="Picture 2" descr="ผลการค้นหารูปภาพสำหรับ icon passwor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93" y="5231767"/>
            <a:ext cx="596386" cy="59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Isosceles Triangle 89"/>
          <p:cNvSpPr/>
          <p:nvPr/>
        </p:nvSpPr>
        <p:spPr>
          <a:xfrm>
            <a:off x="5390701" y="5187115"/>
            <a:ext cx="234030" cy="13226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800" b="1">
              <a:solidFill>
                <a:prstClr val="white"/>
              </a:solidFill>
            </a:endParaRPr>
          </a:p>
        </p:txBody>
      </p:sp>
      <p:cxnSp>
        <p:nvCxnSpPr>
          <p:cNvPr id="91" name="Elbow Connector 90"/>
          <p:cNvCxnSpPr>
            <a:endCxn id="106" idx="0"/>
          </p:cNvCxnSpPr>
          <p:nvPr/>
        </p:nvCxnSpPr>
        <p:spPr>
          <a:xfrm>
            <a:off x="5361546" y="5137014"/>
            <a:ext cx="906329" cy="77528"/>
          </a:xfrm>
          <a:prstGeom prst="bentConnector2">
            <a:avLst/>
          </a:prstGeom>
          <a:ln w="9525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>
            <a:off x="7579360" y="1759443"/>
            <a:ext cx="193041" cy="223626"/>
            <a:chOff x="6967562" y="3819415"/>
            <a:chExt cx="1545373" cy="426993"/>
          </a:xfrm>
        </p:grpSpPr>
        <p:cxnSp>
          <p:nvCxnSpPr>
            <p:cNvPr id="79" name="Straight Connector 78"/>
            <p:cNvCxnSpPr/>
            <p:nvPr/>
          </p:nvCxnSpPr>
          <p:spPr>
            <a:xfrm flipH="1">
              <a:off x="6967562" y="4240086"/>
              <a:ext cx="1545373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8510438" y="3819415"/>
              <a:ext cx="0" cy="426993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9DF93AFB-540C-4292-A176-C81CAF1E6E60}"/>
              </a:ext>
            </a:extLst>
          </p:cNvPr>
          <p:cNvSpPr txBox="1"/>
          <p:nvPr/>
        </p:nvSpPr>
        <p:spPr>
          <a:xfrm>
            <a:off x="6526461" y="6584072"/>
            <a:ext cx="23717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ข้อมูล ณ วันที่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th-TH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มีนาคม 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2563</a:t>
            </a:r>
          </a:p>
        </p:txBody>
      </p:sp>
    </p:spTree>
    <p:extLst>
      <p:ext uri="{BB962C8B-B14F-4D97-AF65-F5344CB8AC3E}">
        <p14:creationId xmlns:p14="http://schemas.microsoft.com/office/powerpoint/2010/main" val="2770644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49287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74ECE2D-6F3F-4343-B373-398C8A8C6878}" type="slidenum">
              <a:rPr lang="th-TH" altLang="th-TH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26</a:t>
            </a:fld>
            <a:endParaRPr lang="th-TH" altLang="th-TH" sz="1200" dirty="0">
              <a:solidFill>
                <a:srgbClr val="898989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04716" y="2893326"/>
            <a:ext cx="89392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th-TH" sz="2000" b="1" dirty="0" smtClean="0">
                <a:solidFill>
                  <a:prstClr val="black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ระเบียบวาระที่ </a:t>
            </a:r>
            <a:r>
              <a:rPr lang="th-TH" sz="2000" b="1" dirty="0" smtClean="0">
                <a:solidFill>
                  <a:prstClr val="black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lang="th-TH" sz="2000" b="1" dirty="0" smtClean="0">
                <a:solidFill>
                  <a:prstClr val="black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เรื่อง</a:t>
            </a:r>
            <a:r>
              <a:rPr lang="th-TH" sz="2000" b="1" dirty="0" smtClean="0">
                <a:solidFill>
                  <a:prstClr val="black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เพื่อพิจารณา</a:t>
            </a:r>
            <a:endParaRPr lang="th-TH" sz="2000" b="1" dirty="0" smtClean="0">
              <a:solidFill>
                <a:prstClr val="black"/>
              </a:solidFill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40000"/>
              </a:lnSpc>
              <a:defRPr/>
            </a:pPr>
            <a:r>
              <a:rPr lang="th-TH" sz="2000" b="1" dirty="0" smtClean="0">
                <a:solidFill>
                  <a:prstClr val="black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3.1 การดำเนินการตามตัวชี้วัดโดยแยกตามประเภทข้อมูล</a:t>
            </a:r>
            <a:endParaRPr lang="th-TH" sz="2000" b="1" dirty="0">
              <a:solidFill>
                <a:prstClr val="black"/>
              </a:solidFill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วงรี 1"/>
          <p:cNvSpPr/>
          <p:nvPr/>
        </p:nvSpPr>
        <p:spPr>
          <a:xfrm>
            <a:off x="3384645" y="5609230"/>
            <a:ext cx="2279176" cy="1105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62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th-T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573204" y="2784143"/>
            <a:ext cx="3193577" cy="1419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spc="-20" dirty="0">
                <a:ea typeface="Calibri"/>
                <a:cs typeface="TH SarabunPSK"/>
              </a:rPr>
              <a:t>(๑) ตัวชี้วัดที่รับผลคะแนนจากส่วนกลาง</a:t>
            </a:r>
            <a:endParaRPr lang="th-TH" b="1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4314964" y="752902"/>
            <a:ext cx="4460545" cy="1419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spc="-20" dirty="0">
                <a:ea typeface="Calibri"/>
                <a:cs typeface="TH SarabunPSK"/>
              </a:rPr>
              <a:t>การลดพลังงาน จาก</a:t>
            </a:r>
            <a:r>
              <a:rPr lang="th-TH" b="1" spc="-20" dirty="0" smtClean="0">
                <a:ea typeface="Calibri"/>
                <a:cs typeface="TH SarabunPSK"/>
              </a:rPr>
              <a:t>ระบบ</a:t>
            </a:r>
          </a:p>
          <a:p>
            <a:pPr algn="ctr"/>
            <a:r>
              <a:rPr lang="th-TH" b="1" spc="-20" dirty="0" smtClean="0">
                <a:ea typeface="Calibri"/>
                <a:cs typeface="TH SarabunPSK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TH SarabunPSK"/>
                <a:ea typeface="Calibri"/>
              </a:rPr>
              <a:t>http://www.e-report.energy.go.th/</a:t>
            </a:r>
            <a:endParaRPr lang="th-TH" b="1" dirty="0">
              <a:solidFill>
                <a:schemeClr val="bg1"/>
              </a:solidFill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314963" y="4590198"/>
            <a:ext cx="4460545" cy="14193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endParaRPr lang="th-TH" b="1" dirty="0" smtClean="0">
              <a:ea typeface="Calibri"/>
              <a:cs typeface="TH SarabunPSK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b="1" dirty="0" smtClean="0">
                <a:ea typeface="Calibri"/>
                <a:cs typeface="TH SarabunPSK"/>
              </a:rPr>
              <a:t>ข. </a:t>
            </a:r>
            <a:r>
              <a:rPr lang="th-TH" b="1" dirty="0">
                <a:ea typeface="Calibri"/>
                <a:cs typeface="TH SarabunPSK"/>
              </a:rPr>
              <a:t>มาตรการลดและคัดแยกขยะมูลฝอยในหน่วยงานภาครัฐ</a:t>
            </a:r>
            <a:endParaRPr lang="en-US" sz="1800" b="1" dirty="0">
              <a:ea typeface="Calibri"/>
              <a:cs typeface="Cordia New"/>
            </a:endParaRPr>
          </a:p>
          <a:p>
            <a:pPr algn="ctr"/>
            <a:endParaRPr lang="th-TH" b="1" dirty="0">
              <a:solidFill>
                <a:schemeClr val="bg1"/>
              </a:solidFill>
            </a:endParaRPr>
          </a:p>
        </p:txBody>
      </p:sp>
      <p:cxnSp>
        <p:nvCxnSpPr>
          <p:cNvPr id="9" name="ตัวเชื่อมต่อหักมุม 8"/>
          <p:cNvCxnSpPr>
            <a:stCxn id="5" idx="3"/>
            <a:endCxn id="6" idx="2"/>
          </p:cNvCxnSpPr>
          <p:nvPr/>
        </p:nvCxnSpPr>
        <p:spPr>
          <a:xfrm flipV="1">
            <a:off x="3766781" y="2172270"/>
            <a:ext cx="2778456" cy="1321557"/>
          </a:xfrm>
          <a:prstGeom prst="bentConnector2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หักมุม 10"/>
          <p:cNvCxnSpPr>
            <a:stCxn id="5" idx="3"/>
            <a:endCxn id="7" idx="0"/>
          </p:cNvCxnSpPr>
          <p:nvPr/>
        </p:nvCxnSpPr>
        <p:spPr>
          <a:xfrm>
            <a:off x="3766781" y="3493827"/>
            <a:ext cx="2778455" cy="1096371"/>
          </a:xfrm>
          <a:prstGeom prst="bentConnector2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85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15002" y="78619"/>
            <a:ext cx="7886700" cy="1325563"/>
          </a:xfrm>
        </p:spPr>
        <p:txBody>
          <a:bodyPr/>
          <a:lstStyle/>
          <a:p>
            <a:r>
              <a:rPr lang="th-TH" dirty="0" smtClean="0"/>
              <a:t>ส่วนราชการที่บันทึกข้อมูลไม่สมบูรณ์ในระบบ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 - Report</a:t>
            </a:r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CE093-0AC2-4D13-B92F-1971B0C04253}" type="slidenum">
              <a:rPr lang="th-TH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th-TH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518612" y="1952332"/>
            <a:ext cx="3889611" cy="485178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r>
              <a:rPr lang="th-TH" sz="2000" dirty="0" smtClean="0"/>
              <a:t>สถานีวิทยุกระจายเสียงแห่งประเทศไทย จ.พังงา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 smtClean="0"/>
              <a:t>สถานีวิทยุกระจายเสียงแห่งประเทศไทย อำเภอตะกั่วป่า จังหวัดพังงา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 err="1" smtClean="0"/>
              <a:t>สำนักงานธ</a:t>
            </a:r>
            <a:r>
              <a:rPr lang="th-TH" sz="2000" dirty="0" smtClean="0"/>
              <a:t>นารักษ์พื้นที่พังงา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 smtClean="0"/>
              <a:t>สำนักงานคลังจังหวัดพังงา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 smtClean="0"/>
              <a:t>สำนักงานสรรพากรพื้นที่พังงา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 smtClean="0"/>
              <a:t>สำนักงานสรรพากรพื้นที่สาขาเมืองพังงา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 smtClean="0"/>
              <a:t>สำนักงานสรรพากรพื้นที่สาขาเกาะยาว</a:t>
            </a:r>
          </a:p>
          <a:p>
            <a:pPr marL="342900" indent="-342900">
              <a:buFontTx/>
              <a:buChar char="-"/>
            </a:pPr>
            <a:r>
              <a:rPr lang="th-TH" sz="2000" dirty="0" smtClean="0"/>
              <a:t>สำนักงานสรรพากรพื้นที่สาขาตะกั่วทุ่ง</a:t>
            </a:r>
          </a:p>
          <a:p>
            <a:pPr marL="342900" indent="-342900">
              <a:buFontTx/>
              <a:buChar char="-"/>
            </a:pPr>
            <a:r>
              <a:rPr lang="th-TH" sz="2000" dirty="0" smtClean="0"/>
              <a:t>สำนักงานสรรพากรพื้นที่สาขาทับปุด</a:t>
            </a:r>
          </a:p>
          <a:p>
            <a:pPr marL="342900" indent="-342900">
              <a:buFontTx/>
              <a:buChar char="-"/>
            </a:pPr>
            <a:r>
              <a:rPr lang="th-TH" sz="2000" dirty="0" smtClean="0"/>
              <a:t>สำนักงานสรรพากรพื้นที่สาขาท้ายเหมือง</a:t>
            </a:r>
          </a:p>
          <a:p>
            <a:pPr marL="342900" indent="-342900">
              <a:buFontTx/>
              <a:buChar char="-"/>
            </a:pPr>
            <a:r>
              <a:rPr lang="th-TH" sz="2000" dirty="0" smtClean="0"/>
              <a:t>สำนักงานสรรพสามิตพื้นที่พังงา สาขาตะกั่วป่า</a:t>
            </a:r>
          </a:p>
          <a:p>
            <a:pPr marL="342900" indent="-342900">
              <a:buFontTx/>
              <a:buChar char="-"/>
            </a:pPr>
            <a:r>
              <a:rPr lang="th-TH" sz="2000" dirty="0" smtClean="0"/>
              <a:t>สำนักงาน </a:t>
            </a:r>
            <a:r>
              <a:rPr lang="th-TH" sz="2000" dirty="0" err="1" smtClean="0"/>
              <a:t>กศน</a:t>
            </a:r>
            <a:r>
              <a:rPr lang="th-TH" sz="2000" dirty="0" smtClean="0"/>
              <a:t>. จังหวัดพังงา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 smtClean="0"/>
              <a:t>วิทยาลัยเทคนิคพังงา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 smtClean="0"/>
              <a:t>วิทยาลัยการอาชีพท้ายเหมือง</a:t>
            </a:r>
          </a:p>
          <a:p>
            <a:pPr marL="342900" indent="-342900">
              <a:buFontTx/>
              <a:buChar char="-"/>
            </a:pPr>
            <a:r>
              <a:rPr lang="th-TH" sz="2000" dirty="0" smtClean="0"/>
              <a:t>วิทยาลัยการอาชีพตะกั่วป่า</a:t>
            </a:r>
          </a:p>
          <a:p>
            <a:pPr marL="342900" indent="-342900">
              <a:buFontTx/>
              <a:buChar char="-"/>
            </a:pPr>
            <a:r>
              <a:rPr lang="th-TH" sz="2000" dirty="0" smtClean="0"/>
              <a:t>ตำรวจภูธรจังหวัดพังงา</a:t>
            </a:r>
            <a:endParaRPr lang="th-TH" sz="2000" dirty="0"/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5328025" y="850135"/>
            <a:ext cx="3613529" cy="595397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Tx/>
              <a:buChar char="-"/>
            </a:pPr>
            <a:r>
              <a:rPr lang="th-TH" sz="2000" dirty="0" smtClean="0"/>
              <a:t>สำนักงาน</a:t>
            </a:r>
            <a:r>
              <a:rPr lang="th-TH" sz="2000" dirty="0"/>
              <a:t>ปศุสัตว์จังหวัด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สำนักงานการปฏิรูปที่ดินจังหวัด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สำนักงานสถิติจังหวัด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สำนักงานจังหวัด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ที่ทำการปกครองจังหวัด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สำนักงานพัฒนาชุมชนจังหวัด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สำนักงานที่ดินจังหวัด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สำนักงานป้องกันและบรรเทาสาธารณภัยจังหวัด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สำนักงานส่งเสริมการปกครองท้องถิ่นจังหวัด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สำนักงานบังคับคดีจังหวัด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 err="1"/>
              <a:t>รจจ</a:t>
            </a:r>
            <a:r>
              <a:rPr lang="th-TH" sz="2000" dirty="0"/>
              <a:t>.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สำนักงานประกันสังคมจังหวัด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สำนักงานวัฒนธรรมจังหวัด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สำนักงานเกษตรและสหกรณ์จังหวัด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สำนักงานพัฒนาสังคมและความมั่นคงของมนุษย์ 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สำนักงานการท่องเที่ยวและกีฬาจังหวัด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สำนักงานพระพุทธศาสนาจังหวัด</a:t>
            </a:r>
            <a:r>
              <a:rPr lang="th-TH" sz="2000" dirty="0" smtClean="0"/>
              <a:t>พังงา</a:t>
            </a:r>
          </a:p>
          <a:p>
            <a:pPr marL="342900" indent="-342900">
              <a:buFontTx/>
              <a:buChar char="-"/>
            </a:pPr>
            <a:r>
              <a:rPr lang="th-TH" sz="2000" dirty="0"/>
              <a:t>สำนักงานประชาสัมพันธ์จังหวัด</a:t>
            </a:r>
            <a:r>
              <a:rPr lang="th-TH" sz="2000" dirty="0" smtClean="0"/>
              <a:t>พังงา</a:t>
            </a:r>
            <a:endParaRPr lang="th-TH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47243" y="1261365"/>
            <a:ext cx="34323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 smtClean="0">
                <a:solidFill>
                  <a:srgbClr val="FF0000"/>
                </a:solidFill>
              </a:rPr>
              <a:t>ข้อมูล ณ วันที่ 18 มีนาคม 2563 เวลา 14.38 น.</a:t>
            </a:r>
          </a:p>
          <a:p>
            <a:r>
              <a:rPr lang="th-TH" sz="2000" dirty="0">
                <a:solidFill>
                  <a:srgbClr val="FF0000"/>
                </a:solidFill>
              </a:rPr>
              <a:t>เ</a:t>
            </a:r>
            <a:r>
              <a:rPr lang="th-TH" sz="2000" dirty="0" smtClean="0">
                <a:solidFill>
                  <a:srgbClr val="FF0000"/>
                </a:solidFill>
              </a:rPr>
              <a:t>ว็บไซต์ปรับปรุงล่าช้า 1 วัน</a:t>
            </a:r>
            <a:endParaRPr lang="th-TH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203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49287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74ECE2D-6F3F-4343-B373-398C8A8C6878}" type="slidenum">
              <a:rPr lang="th-TH" altLang="th-TH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29</a:t>
            </a:fld>
            <a:endParaRPr lang="th-TH" altLang="th-TH" sz="1200" dirty="0">
              <a:solidFill>
                <a:srgbClr val="898989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4591" y="2688610"/>
            <a:ext cx="8939284" cy="1341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th-TH" sz="2000" b="1" dirty="0" smtClean="0">
                <a:solidFill>
                  <a:prstClr val="black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ระเบียบวาระที่ 3 เรื่องเพื่อพิจารณา</a:t>
            </a:r>
          </a:p>
          <a:p>
            <a:pPr>
              <a:lnSpc>
                <a:spcPct val="140000"/>
              </a:lnSpc>
              <a:defRPr/>
            </a:pPr>
            <a:r>
              <a:rPr lang="th-TH" sz="2000" b="1" dirty="0" smtClean="0">
                <a:solidFill>
                  <a:prstClr val="black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ข. มาตรการลดและคัดแยกขยะมูลฝอยในหน่วยงานภาครัฐ </a:t>
            </a:r>
          </a:p>
          <a:p>
            <a:pPr>
              <a:lnSpc>
                <a:spcPct val="140000"/>
              </a:lnSpc>
              <a:defRPr/>
            </a:pPr>
            <a:r>
              <a:rPr lang="th-TH" sz="1800" b="1" dirty="0" smtClean="0">
                <a:solidFill>
                  <a:prstClr val="black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(ผลการดำเนินการโดย สำนักงานทรัพยากรธรรมชาติและสิ่งแวดล้อมจังหวัดพังงา)</a:t>
            </a:r>
            <a:endParaRPr lang="th-TH" sz="1800" b="1" dirty="0">
              <a:solidFill>
                <a:prstClr val="black"/>
              </a:solidFill>
              <a:latin typeface="Tahoma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วงรี 1"/>
          <p:cNvSpPr/>
          <p:nvPr/>
        </p:nvSpPr>
        <p:spPr>
          <a:xfrm>
            <a:off x="3384645" y="5609230"/>
            <a:ext cx="2279176" cy="1105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2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49287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74ECE2D-6F3F-4343-B373-398C8A8C6878}" type="slidenum">
              <a:rPr lang="th-TH" altLang="th-TH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30</a:t>
            </a:fld>
            <a:endParaRPr lang="th-TH" altLang="th-TH" sz="1200" dirty="0">
              <a:solidFill>
                <a:srgbClr val="898989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4591" y="2511188"/>
            <a:ext cx="8939284" cy="184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th-TH" sz="2000" b="1" dirty="0" smtClean="0">
                <a:solidFill>
                  <a:prstClr val="black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ระเบียบวาระที่ 3 เรื่องเพื่อพิจารณา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000" spc="-30" dirty="0">
                <a:ea typeface="Calibri"/>
                <a:cs typeface="TH SarabunPSK"/>
              </a:rPr>
              <a:t>ตัวชี้วัดที่รับผลคะแนนจากการประเมินตนเองของผู้บริหาร (</a:t>
            </a:r>
            <a:r>
              <a:rPr lang="en-US" sz="2000" spc="-30" dirty="0">
                <a:latin typeface="TH SarabunPSK"/>
                <a:ea typeface="Calibri"/>
                <a:cs typeface="Cordia New"/>
              </a:rPr>
              <a:t>Self</a:t>
            </a:r>
            <a:r>
              <a:rPr lang="th-TH" sz="2000" spc="-30" dirty="0">
                <a:solidFill>
                  <a:srgbClr val="FFFFFF"/>
                </a:solidFill>
                <a:latin typeface="TH SarabunPSK"/>
                <a:ea typeface="Calibri"/>
              </a:rPr>
              <a:t>.</a:t>
            </a:r>
            <a:r>
              <a:rPr lang="en-US" sz="2000" spc="-30" dirty="0">
                <a:latin typeface="TH SarabunPSK"/>
                <a:ea typeface="Calibri"/>
                <a:cs typeface="Cordia New"/>
              </a:rPr>
              <a:t>Assessment)</a:t>
            </a:r>
            <a:r>
              <a:rPr lang="th-TH" sz="2000" spc="-30" dirty="0">
                <a:solidFill>
                  <a:srgbClr val="FFFFFF"/>
                </a:solidFill>
                <a:latin typeface="TH SarabunPSK"/>
                <a:ea typeface="Calibri"/>
              </a:rPr>
              <a:t>.</a:t>
            </a:r>
            <a:endParaRPr lang="en-US" sz="1400" dirty="0">
              <a:ea typeface="Calibri"/>
              <a:cs typeface="Cordia New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000" spc="-30" dirty="0">
                <a:ea typeface="Calibri"/>
                <a:cs typeface="TH SarabunPSK"/>
              </a:rPr>
              <a:t>			ก. ระบบติดตามการปฏิบัติงานเพื่อการบริหารองค์การ</a:t>
            </a:r>
            <a:endParaRPr lang="en-US" sz="1400" dirty="0">
              <a:ea typeface="Calibri"/>
              <a:cs typeface="Cordia New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000" spc="-30" dirty="0">
                <a:ea typeface="Calibri"/>
                <a:cs typeface="TH SarabunPSK"/>
              </a:rPr>
              <a:t>			ข. การส่งเสริมการใช้</a:t>
            </a:r>
            <a:r>
              <a:rPr lang="th-TH" sz="2000" spc="-30" dirty="0" err="1">
                <a:ea typeface="Calibri"/>
                <a:cs typeface="TH SarabunPSK"/>
              </a:rPr>
              <a:t>เทคโนโลยีดิจิทัล</a:t>
            </a:r>
            <a:r>
              <a:rPr lang="th-TH" sz="2000" spc="-30" dirty="0">
                <a:ea typeface="Calibri"/>
                <a:cs typeface="TH SarabunPSK"/>
              </a:rPr>
              <a:t>ในองค์การ</a:t>
            </a:r>
            <a:endParaRPr lang="en-US" sz="1400" dirty="0">
              <a:ea typeface="Calibri"/>
              <a:cs typeface="Cordia New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th-TH" sz="2000" spc="-30" dirty="0">
                <a:ea typeface="Calibri"/>
                <a:cs typeface="TH SarabunPSK"/>
              </a:rPr>
              <a:t>			ค. การบูร</a:t>
            </a:r>
            <a:r>
              <a:rPr lang="th-TH" sz="2000" spc="-30" dirty="0" err="1">
                <a:ea typeface="Calibri"/>
                <a:cs typeface="TH SarabunPSK"/>
              </a:rPr>
              <a:t>ณา</a:t>
            </a:r>
            <a:r>
              <a:rPr lang="th-TH" sz="2000" spc="-30" dirty="0">
                <a:ea typeface="Calibri"/>
                <a:cs typeface="TH SarabunPSK"/>
              </a:rPr>
              <a:t>การข้อมูลระหว่างหน่วยงาน</a:t>
            </a:r>
            <a:endParaRPr lang="en-US" sz="1400" dirty="0">
              <a:ea typeface="Calibri"/>
              <a:cs typeface="Cordia New"/>
            </a:endParaRPr>
          </a:p>
        </p:txBody>
      </p:sp>
      <p:sp>
        <p:nvSpPr>
          <p:cNvPr id="2" name="วงรี 1"/>
          <p:cNvSpPr/>
          <p:nvPr/>
        </p:nvSpPr>
        <p:spPr>
          <a:xfrm>
            <a:off x="3384645" y="5609230"/>
            <a:ext cx="2279176" cy="1105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12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49287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ordia New" panose="020B0304020202020204" pitchFamily="34" charset="-34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74ECE2D-6F3F-4343-B373-398C8A8C6878}" type="slidenum">
              <a:rPr lang="th-TH" altLang="th-TH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31</a:t>
            </a:fld>
            <a:endParaRPr lang="th-TH" altLang="th-TH" sz="1200" dirty="0">
              <a:solidFill>
                <a:srgbClr val="898989"/>
              </a:solidFill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4591" y="2945057"/>
            <a:ext cx="8939284" cy="86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defRPr/>
            </a:pPr>
            <a:r>
              <a:rPr lang="th-TH" sz="4000" b="1" dirty="0" smtClean="0">
                <a:solidFill>
                  <a:prstClr val="black"/>
                </a:solidFill>
                <a:latin typeface="Tahoma" pitchFamily="34" charset="0"/>
                <a:ea typeface="Tahoma" panose="020B0604030504040204" pitchFamily="34" charset="0"/>
                <a:cs typeface="Tahoma" panose="020B0604030504040204" pitchFamily="34" charset="0"/>
              </a:rPr>
              <a:t>ขอบคุณครับ</a:t>
            </a:r>
            <a:endParaRPr lang="en-US" sz="4000" dirty="0">
              <a:ea typeface="Calibri"/>
              <a:cs typeface="Cordia New"/>
            </a:endParaRPr>
          </a:p>
        </p:txBody>
      </p:sp>
      <p:sp>
        <p:nvSpPr>
          <p:cNvPr id="2" name="วงรี 1"/>
          <p:cNvSpPr/>
          <p:nvPr/>
        </p:nvSpPr>
        <p:spPr>
          <a:xfrm>
            <a:off x="3384645" y="5609230"/>
            <a:ext cx="2279176" cy="11054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34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116891</TotalTime>
  <Words>6733</Words>
  <Application>Microsoft Office PowerPoint</Application>
  <PresentationFormat>นำเสนอทางหน้าจอ (4:3)</PresentationFormat>
  <Paragraphs>909</Paragraphs>
  <Slides>31</Slides>
  <Notes>24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9</vt:i4>
      </vt:variant>
      <vt:variant>
        <vt:lpstr>ชื่อเรื่องภาพนิ่ง</vt:lpstr>
      </vt:variant>
      <vt:variant>
        <vt:i4>31</vt:i4>
      </vt:variant>
    </vt:vector>
  </HeadingPairs>
  <TitlesOfParts>
    <vt:vector size="40" baseType="lpstr">
      <vt:lpstr>Custom Design</vt:lpstr>
      <vt:lpstr>1_Custom Design</vt:lpstr>
      <vt:lpstr>15_Office Theme</vt:lpstr>
      <vt:lpstr>6_Office Theme</vt:lpstr>
      <vt:lpstr>1_Office Theme</vt:lpstr>
      <vt:lpstr>9_Custom Design</vt:lpstr>
      <vt:lpstr>2_Custom Design</vt:lpstr>
      <vt:lpstr>3_Custom Design</vt:lpstr>
      <vt:lpstr>4_Custom Design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เข้าสู่เว็บไซต์ https://eos.opdc.go.th/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ส่วนราชการที่บันทึกข้อมูลไม่สมบูรณ์ในระบบ  E - Report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Kritsana</dc:creator>
  <cp:lastModifiedBy>66817782006</cp:lastModifiedBy>
  <cp:revision>1555</cp:revision>
  <cp:lastPrinted>2020-03-18T08:50:00Z</cp:lastPrinted>
  <dcterms:created xsi:type="dcterms:W3CDTF">2013-12-18T03:01:27Z</dcterms:created>
  <dcterms:modified xsi:type="dcterms:W3CDTF">2020-03-18T09:39:50Z</dcterms:modified>
</cp:coreProperties>
</file>